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mp4" ContentType="video/unknown"/>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8"/>
  </p:notesMasterIdLst>
  <p:sldIdLst>
    <p:sldId id="258" r:id="rId2"/>
    <p:sldId id="260" r:id="rId3"/>
    <p:sldId id="261" r:id="rId4"/>
    <p:sldId id="262" r:id="rId5"/>
    <p:sldId id="263" r:id="rId6"/>
    <p:sldId id="298" r:id="rId7"/>
    <p:sldId id="299" r:id="rId8"/>
    <p:sldId id="265" r:id="rId9"/>
    <p:sldId id="266" r:id="rId10"/>
    <p:sldId id="267" r:id="rId11"/>
    <p:sldId id="268" r:id="rId12"/>
    <p:sldId id="269" r:id="rId13"/>
    <p:sldId id="270" r:id="rId14"/>
    <p:sldId id="271" r:id="rId15"/>
    <p:sldId id="272" r:id="rId16"/>
    <p:sldId id="273" r:id="rId17"/>
    <p:sldId id="300" r:id="rId18"/>
    <p:sldId id="301" r:id="rId19"/>
    <p:sldId id="302" r:id="rId20"/>
    <p:sldId id="303" r:id="rId21"/>
    <p:sldId id="304" r:id="rId22"/>
    <p:sldId id="305" r:id="rId23"/>
    <p:sldId id="306" r:id="rId24"/>
    <p:sldId id="276" r:id="rId25"/>
    <p:sldId id="277" r:id="rId26"/>
    <p:sldId id="30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Lst>
  <p:sldSz cx="9144000" cy="6858000" type="screen4x3"/>
  <p:notesSz cx="6858000" cy="9144000"/>
  <p:custDataLst>
    <p:tags r:id="rId49"/>
  </p:custDataLst>
  <p:defaultTextStyle>
    <a:defPPr>
      <a:defRPr lang="en-US"/>
    </a:defPPr>
    <a:lvl1pPr algn="l" rtl="0" fontAlgn="base">
      <a:spcBef>
        <a:spcPct val="0"/>
      </a:spcBef>
      <a:spcAft>
        <a:spcPct val="0"/>
      </a:spcAft>
      <a:defRPr sz="2400" kern="1200">
        <a:solidFill>
          <a:schemeClr val="tx1"/>
        </a:solidFill>
        <a:latin typeface="Arial" pitchFamily="-65" charset="0"/>
        <a:ea typeface="ヒラギノ角ゴ Pro W3" pitchFamily="-65" charset="-128"/>
        <a:cs typeface="ヒラギノ角ゴ Pro W3" pitchFamily="-65" charset="-128"/>
      </a:defRPr>
    </a:lvl1pPr>
    <a:lvl2pPr marL="457200" algn="l" rtl="0" fontAlgn="base">
      <a:spcBef>
        <a:spcPct val="0"/>
      </a:spcBef>
      <a:spcAft>
        <a:spcPct val="0"/>
      </a:spcAft>
      <a:defRPr sz="2400" kern="1200">
        <a:solidFill>
          <a:schemeClr val="tx1"/>
        </a:solidFill>
        <a:latin typeface="Arial" pitchFamily="-65" charset="0"/>
        <a:ea typeface="ヒラギノ角ゴ Pro W3" pitchFamily="-65" charset="-128"/>
        <a:cs typeface="ヒラギノ角ゴ Pro W3" pitchFamily="-65" charset="-128"/>
      </a:defRPr>
    </a:lvl2pPr>
    <a:lvl3pPr marL="914400" algn="l" rtl="0" fontAlgn="base">
      <a:spcBef>
        <a:spcPct val="0"/>
      </a:spcBef>
      <a:spcAft>
        <a:spcPct val="0"/>
      </a:spcAft>
      <a:defRPr sz="2400" kern="1200">
        <a:solidFill>
          <a:schemeClr val="tx1"/>
        </a:solidFill>
        <a:latin typeface="Arial" pitchFamily="-65" charset="0"/>
        <a:ea typeface="ヒラギノ角ゴ Pro W3" pitchFamily="-65" charset="-128"/>
        <a:cs typeface="ヒラギノ角ゴ Pro W3" pitchFamily="-65" charset="-128"/>
      </a:defRPr>
    </a:lvl3pPr>
    <a:lvl4pPr marL="1371600" algn="l" rtl="0" fontAlgn="base">
      <a:spcBef>
        <a:spcPct val="0"/>
      </a:spcBef>
      <a:spcAft>
        <a:spcPct val="0"/>
      </a:spcAft>
      <a:defRPr sz="2400" kern="1200">
        <a:solidFill>
          <a:schemeClr val="tx1"/>
        </a:solidFill>
        <a:latin typeface="Arial" pitchFamily="-65" charset="0"/>
        <a:ea typeface="ヒラギノ角ゴ Pro W3" pitchFamily="-65" charset="-128"/>
        <a:cs typeface="ヒラギノ角ゴ Pro W3" pitchFamily="-65" charset="-128"/>
      </a:defRPr>
    </a:lvl4pPr>
    <a:lvl5pPr marL="1828800" algn="l" rtl="0" fontAlgn="base">
      <a:spcBef>
        <a:spcPct val="0"/>
      </a:spcBef>
      <a:spcAft>
        <a:spcPct val="0"/>
      </a:spcAft>
      <a:defRPr sz="2400" kern="1200">
        <a:solidFill>
          <a:schemeClr val="tx1"/>
        </a:solidFill>
        <a:latin typeface="Arial" pitchFamily="-65" charset="0"/>
        <a:ea typeface="ヒラギノ角ゴ Pro W3" pitchFamily="-65" charset="-128"/>
        <a:cs typeface="ヒラギノ角ゴ Pro W3" pitchFamily="-65" charset="-128"/>
      </a:defRPr>
    </a:lvl5pPr>
    <a:lvl6pPr marL="2286000" algn="l" defTabSz="457200" rtl="0" eaLnBrk="1" latinLnBrk="0" hangingPunct="1">
      <a:defRPr sz="2400" kern="1200">
        <a:solidFill>
          <a:schemeClr val="tx1"/>
        </a:solidFill>
        <a:latin typeface="Arial" pitchFamily="-65" charset="0"/>
        <a:ea typeface="ヒラギノ角ゴ Pro W3" pitchFamily="-65" charset="-128"/>
        <a:cs typeface="ヒラギノ角ゴ Pro W3" pitchFamily="-65" charset="-128"/>
      </a:defRPr>
    </a:lvl6pPr>
    <a:lvl7pPr marL="2743200" algn="l" defTabSz="457200" rtl="0" eaLnBrk="1" latinLnBrk="0" hangingPunct="1">
      <a:defRPr sz="2400" kern="1200">
        <a:solidFill>
          <a:schemeClr val="tx1"/>
        </a:solidFill>
        <a:latin typeface="Arial" pitchFamily="-65" charset="0"/>
        <a:ea typeface="ヒラギノ角ゴ Pro W3" pitchFamily="-65" charset="-128"/>
        <a:cs typeface="ヒラギノ角ゴ Pro W3" pitchFamily="-65" charset="-128"/>
      </a:defRPr>
    </a:lvl7pPr>
    <a:lvl8pPr marL="3200400" algn="l" defTabSz="457200" rtl="0" eaLnBrk="1" latinLnBrk="0" hangingPunct="1">
      <a:defRPr sz="2400" kern="1200">
        <a:solidFill>
          <a:schemeClr val="tx1"/>
        </a:solidFill>
        <a:latin typeface="Arial" pitchFamily="-65" charset="0"/>
        <a:ea typeface="ヒラギノ角ゴ Pro W3" pitchFamily="-65" charset="-128"/>
        <a:cs typeface="ヒラギノ角ゴ Pro W3" pitchFamily="-65" charset="-128"/>
      </a:defRPr>
    </a:lvl8pPr>
    <a:lvl9pPr marL="3657600" algn="l" defTabSz="457200" rtl="0" eaLnBrk="1" latinLnBrk="0" hangingPunct="1">
      <a:defRPr sz="2400" kern="1200">
        <a:solidFill>
          <a:schemeClr val="tx1"/>
        </a:solidFill>
        <a:latin typeface="Arial" pitchFamily="-65" charset="0"/>
        <a:ea typeface="ヒラギノ角ゴ Pro W3" pitchFamily="-65" charset="-128"/>
        <a:cs typeface="ヒラギノ角ゴ Pro W3" pitchFamily="-65" charset="-128"/>
      </a:defRPr>
    </a:lvl9pPr>
  </p:defaultTextStyle>
  <p:extLst>
    <p:ext uri="{EFAFB233-063F-42B5-8137-9DF3F51BA10A}">
      <p15:sldGuideLst xmlns="" xmlns:p15="http://schemas.microsoft.com/office/powerpoint/2012/main">
        <p15:guide id="1" orient="horz" pos="1553">
          <p15:clr>
            <a:srgbClr val="A4A3A4"/>
          </p15:clr>
        </p15:guide>
        <p15:guide id="2" pos="393">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B82"/>
    <a:srgbClr val="321959"/>
    <a:srgbClr val="1C1132"/>
    <a:srgbClr val="51338F"/>
    <a:srgbClr val="07A3CA"/>
    <a:srgbClr val="341D61"/>
    <a:srgbClr val="342464"/>
    <a:srgbClr val="B2CF33"/>
    <a:srgbClr val="00A5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7768" autoAdjust="0"/>
  </p:normalViewPr>
  <p:slideViewPr>
    <p:cSldViewPr showGuides="1">
      <p:cViewPr varScale="1">
        <p:scale>
          <a:sx n="58" d="100"/>
          <a:sy n="58" d="100"/>
        </p:scale>
        <p:origin x="-90" y="-120"/>
      </p:cViewPr>
      <p:guideLst>
        <p:guide orient="horz" pos="1553"/>
        <p:guide pos="393"/>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0"/>
    </p:cViewPr>
  </p:sorterViewPr>
  <p:notesViewPr>
    <p:cSldViewPr showGuides="1">
      <p:cViewPr>
        <p:scale>
          <a:sx n="100" d="100"/>
          <a:sy n="100" d="100"/>
        </p:scale>
        <p:origin x="-1890" y="103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1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82F59A-F077-46C5-B9DD-9E5BE8B71B3A}" type="doc">
      <dgm:prSet loTypeId="urn:microsoft.com/office/officeart/2005/8/layout/pyramid1" loCatId="pyramid" qsTypeId="urn:microsoft.com/office/officeart/2005/8/quickstyle/simple1" qsCatId="simple" csTypeId="urn:microsoft.com/office/officeart/2005/8/colors/accent1_2" csCatId="accent1" phldr="1"/>
      <dgm:spPr/>
    </dgm:pt>
    <dgm:pt modelId="{EC0F776C-050A-4BA2-BF90-F0C376BC4BFB}">
      <dgm:prSet/>
      <dgm:spPr>
        <a:solidFill>
          <a:srgbClr val="00B0F0"/>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Arial" pitchFamily="34" charset="0"/>
              <a:cs typeface="Arial" pitchFamily="34" charset="0"/>
            </a:rPr>
            <a:t>Coercive Control</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b="1" i="0" u="none" strike="noStrike" cap="none" normalizeH="0" baseline="0" dirty="0" smtClean="0">
            <a:ln>
              <a:noFill/>
            </a:ln>
            <a:solidFill>
              <a:srgbClr val="FAFD00"/>
            </a:solidFill>
            <a:effectLst>
              <a:outerShdw blurRad="38100" dist="38100" dir="2700000" algn="tl">
                <a:srgbClr val="000000"/>
              </a:outerShdw>
            </a:effectLst>
            <a:cs typeface="Arial" charset="0"/>
          </a:endParaRPr>
        </a:p>
      </dgm:t>
    </dgm:pt>
    <dgm:pt modelId="{8CA3E059-181F-4532-8372-3EF8F7F513B4}" type="parTrans" cxnId="{6D947233-513B-4F58-B501-E721CD9D6F3A}">
      <dgm:prSet/>
      <dgm:spPr/>
      <dgm:t>
        <a:bodyPr/>
        <a:lstStyle/>
        <a:p>
          <a:endParaRPr lang="en-CA"/>
        </a:p>
      </dgm:t>
    </dgm:pt>
    <dgm:pt modelId="{D6962246-2233-453B-975F-F6BE31199E8C}" type="sibTrans" cxnId="{6D947233-513B-4F58-B501-E721CD9D6F3A}">
      <dgm:prSet/>
      <dgm:spPr/>
      <dgm:t>
        <a:bodyPr/>
        <a:lstStyle/>
        <a:p>
          <a:endParaRPr lang="en-CA"/>
        </a:p>
      </dgm:t>
    </dgm:pt>
    <dgm:pt modelId="{04A253AE-F7A7-45F1-869F-18DAF19E3BF3}">
      <dgm:prSet/>
      <dgm:spPr>
        <a:solidFill>
          <a:srgbClr val="00B0F0"/>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b="1" i="0" u="none" strike="noStrike" cap="none" normalizeH="0" baseline="0" dirty="0" smtClean="0">
            <a:ln>
              <a:noFill/>
            </a:ln>
            <a:solidFill>
              <a:srgbClr val="FAFD00"/>
            </a:solidFill>
            <a:effectLst>
              <a:outerShdw blurRad="38100" dist="38100" dir="2700000" algn="tl">
                <a:srgbClr val="000000"/>
              </a:outerShdw>
            </a:effectLst>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Arial" pitchFamily="34" charset="0"/>
              <a:cs typeface="Arial" pitchFamily="34" charset="0"/>
            </a:rPr>
            <a:t>Situational </a:t>
          </a:r>
        </a:p>
      </dgm:t>
    </dgm:pt>
    <dgm:pt modelId="{B911A3E3-0650-421B-A2A5-597358E3A025}" type="parTrans" cxnId="{8B464B5A-6978-4438-9340-9DBF502C94BB}">
      <dgm:prSet/>
      <dgm:spPr/>
      <dgm:t>
        <a:bodyPr/>
        <a:lstStyle/>
        <a:p>
          <a:endParaRPr lang="en-CA"/>
        </a:p>
      </dgm:t>
    </dgm:pt>
    <dgm:pt modelId="{7EF4DE91-A87E-4FA6-8D17-7CCF0A7AE896}" type="sibTrans" cxnId="{8B464B5A-6978-4438-9340-9DBF502C94BB}">
      <dgm:prSet/>
      <dgm:spPr/>
      <dgm:t>
        <a:bodyPr/>
        <a:lstStyle/>
        <a:p>
          <a:endParaRPr lang="en-CA"/>
        </a:p>
      </dgm:t>
    </dgm:pt>
    <dgm:pt modelId="{4A49A442-600F-4375-848B-0FA19FAE6048}">
      <dgm:prSet/>
      <dgm:spPr>
        <a:solidFill>
          <a:srgbClr val="00B0F0"/>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Arial" pitchFamily="34" charset="0"/>
              <a:cs typeface="Arial" pitchFamily="34" charset="0"/>
            </a:rPr>
            <a:t>Aggressive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b="1" i="0" u="none" strike="noStrike" cap="none" normalizeH="0" baseline="0" dirty="0" smtClean="0">
            <a:ln>
              <a:noFill/>
            </a:ln>
            <a:solidFill>
              <a:srgbClr val="FAFD00"/>
            </a:solidFill>
            <a:effectLst>
              <a:outerShdw blurRad="38100" dist="38100" dir="2700000" algn="tl">
                <a:srgbClr val="000000"/>
              </a:outerShdw>
            </a:effectLst>
            <a:cs typeface="Arial" charset="0"/>
          </a:endParaRPr>
        </a:p>
      </dgm:t>
    </dgm:pt>
    <dgm:pt modelId="{009206F0-6C55-4496-94DE-115C2DE5CF66}" type="sibTrans" cxnId="{87ECA1C8-F204-4F04-9386-F26B2211D006}">
      <dgm:prSet/>
      <dgm:spPr/>
      <dgm:t>
        <a:bodyPr/>
        <a:lstStyle/>
        <a:p>
          <a:endParaRPr lang="en-CA"/>
        </a:p>
      </dgm:t>
    </dgm:pt>
    <dgm:pt modelId="{78C75115-68D4-4662-BE12-6489CCEA1EEA}" type="parTrans" cxnId="{87ECA1C8-F204-4F04-9386-F26B2211D006}">
      <dgm:prSet/>
      <dgm:spPr/>
      <dgm:t>
        <a:bodyPr/>
        <a:lstStyle/>
        <a:p>
          <a:endParaRPr lang="en-CA"/>
        </a:p>
      </dgm:t>
    </dgm:pt>
    <dgm:pt modelId="{CFF8211C-D373-4E99-9B6E-F3598D3B4763}" type="pres">
      <dgm:prSet presAssocID="{6582F59A-F077-46C5-B9DD-9E5BE8B71B3A}" presName="Name0" presStyleCnt="0">
        <dgm:presLayoutVars>
          <dgm:dir/>
          <dgm:animLvl val="lvl"/>
          <dgm:resizeHandles val="exact"/>
        </dgm:presLayoutVars>
      </dgm:prSet>
      <dgm:spPr/>
    </dgm:pt>
    <dgm:pt modelId="{29468FB5-DDA2-488C-9CDA-BE97FF748FE5}" type="pres">
      <dgm:prSet presAssocID="{EC0F776C-050A-4BA2-BF90-F0C376BC4BFB}" presName="Name8" presStyleCnt="0"/>
      <dgm:spPr/>
    </dgm:pt>
    <dgm:pt modelId="{3C2B3E69-F8E5-456E-B694-59ED5387FDCF}" type="pres">
      <dgm:prSet presAssocID="{EC0F776C-050A-4BA2-BF90-F0C376BC4BFB}" presName="level" presStyleLbl="node1" presStyleIdx="0" presStyleCnt="3">
        <dgm:presLayoutVars>
          <dgm:chMax val="1"/>
          <dgm:bulletEnabled val="1"/>
        </dgm:presLayoutVars>
      </dgm:prSet>
      <dgm:spPr/>
      <dgm:t>
        <a:bodyPr/>
        <a:lstStyle/>
        <a:p>
          <a:endParaRPr lang="en-CA"/>
        </a:p>
      </dgm:t>
    </dgm:pt>
    <dgm:pt modelId="{3EC712E0-7C16-4224-ACB3-A8DAD7B904A0}" type="pres">
      <dgm:prSet presAssocID="{EC0F776C-050A-4BA2-BF90-F0C376BC4BFB}" presName="levelTx" presStyleLbl="revTx" presStyleIdx="0" presStyleCnt="0">
        <dgm:presLayoutVars>
          <dgm:chMax val="1"/>
          <dgm:bulletEnabled val="1"/>
        </dgm:presLayoutVars>
      </dgm:prSet>
      <dgm:spPr/>
      <dgm:t>
        <a:bodyPr/>
        <a:lstStyle/>
        <a:p>
          <a:endParaRPr lang="en-CA"/>
        </a:p>
      </dgm:t>
    </dgm:pt>
    <dgm:pt modelId="{AF5273E9-6874-47AD-923B-A207A8A1D545}" type="pres">
      <dgm:prSet presAssocID="{4A49A442-600F-4375-848B-0FA19FAE6048}" presName="Name8" presStyleCnt="0"/>
      <dgm:spPr/>
    </dgm:pt>
    <dgm:pt modelId="{EE742493-6619-4EAD-99F7-E2BFD0742B01}" type="pres">
      <dgm:prSet presAssocID="{4A49A442-600F-4375-848B-0FA19FAE6048}" presName="level" presStyleLbl="node1" presStyleIdx="1" presStyleCnt="3">
        <dgm:presLayoutVars>
          <dgm:chMax val="1"/>
          <dgm:bulletEnabled val="1"/>
        </dgm:presLayoutVars>
      </dgm:prSet>
      <dgm:spPr/>
      <dgm:t>
        <a:bodyPr/>
        <a:lstStyle/>
        <a:p>
          <a:endParaRPr lang="en-CA"/>
        </a:p>
      </dgm:t>
    </dgm:pt>
    <dgm:pt modelId="{F6B42A8F-872F-4A1E-9A83-5AC5C161FC61}" type="pres">
      <dgm:prSet presAssocID="{4A49A442-600F-4375-848B-0FA19FAE6048}" presName="levelTx" presStyleLbl="revTx" presStyleIdx="0" presStyleCnt="0">
        <dgm:presLayoutVars>
          <dgm:chMax val="1"/>
          <dgm:bulletEnabled val="1"/>
        </dgm:presLayoutVars>
      </dgm:prSet>
      <dgm:spPr/>
      <dgm:t>
        <a:bodyPr/>
        <a:lstStyle/>
        <a:p>
          <a:endParaRPr lang="en-CA"/>
        </a:p>
      </dgm:t>
    </dgm:pt>
    <dgm:pt modelId="{C1F14104-B44D-46A6-B647-E95C35232423}" type="pres">
      <dgm:prSet presAssocID="{04A253AE-F7A7-45F1-869F-18DAF19E3BF3}" presName="Name8" presStyleCnt="0"/>
      <dgm:spPr/>
    </dgm:pt>
    <dgm:pt modelId="{0E0AC079-0C73-4B37-B932-0CE9AC094253}" type="pres">
      <dgm:prSet presAssocID="{04A253AE-F7A7-45F1-869F-18DAF19E3BF3}" presName="level" presStyleLbl="node1" presStyleIdx="2" presStyleCnt="3">
        <dgm:presLayoutVars>
          <dgm:chMax val="1"/>
          <dgm:bulletEnabled val="1"/>
        </dgm:presLayoutVars>
      </dgm:prSet>
      <dgm:spPr/>
      <dgm:t>
        <a:bodyPr/>
        <a:lstStyle/>
        <a:p>
          <a:endParaRPr lang="en-CA"/>
        </a:p>
      </dgm:t>
    </dgm:pt>
    <dgm:pt modelId="{25BE23D6-52C8-4A73-B050-AE9FAE3F4982}" type="pres">
      <dgm:prSet presAssocID="{04A253AE-F7A7-45F1-869F-18DAF19E3BF3}" presName="levelTx" presStyleLbl="revTx" presStyleIdx="0" presStyleCnt="0">
        <dgm:presLayoutVars>
          <dgm:chMax val="1"/>
          <dgm:bulletEnabled val="1"/>
        </dgm:presLayoutVars>
      </dgm:prSet>
      <dgm:spPr/>
      <dgm:t>
        <a:bodyPr/>
        <a:lstStyle/>
        <a:p>
          <a:endParaRPr lang="en-CA"/>
        </a:p>
      </dgm:t>
    </dgm:pt>
  </dgm:ptLst>
  <dgm:cxnLst>
    <dgm:cxn modelId="{87ECA1C8-F204-4F04-9386-F26B2211D006}" srcId="{6582F59A-F077-46C5-B9DD-9E5BE8B71B3A}" destId="{4A49A442-600F-4375-848B-0FA19FAE6048}" srcOrd="1" destOrd="0" parTransId="{78C75115-68D4-4662-BE12-6489CCEA1EEA}" sibTransId="{009206F0-6C55-4496-94DE-115C2DE5CF66}"/>
    <dgm:cxn modelId="{8B464B5A-6978-4438-9340-9DBF502C94BB}" srcId="{6582F59A-F077-46C5-B9DD-9E5BE8B71B3A}" destId="{04A253AE-F7A7-45F1-869F-18DAF19E3BF3}" srcOrd="2" destOrd="0" parTransId="{B911A3E3-0650-421B-A2A5-597358E3A025}" sibTransId="{7EF4DE91-A87E-4FA6-8D17-7CCF0A7AE896}"/>
    <dgm:cxn modelId="{6D947233-513B-4F58-B501-E721CD9D6F3A}" srcId="{6582F59A-F077-46C5-B9DD-9E5BE8B71B3A}" destId="{EC0F776C-050A-4BA2-BF90-F0C376BC4BFB}" srcOrd="0" destOrd="0" parTransId="{8CA3E059-181F-4532-8372-3EF8F7F513B4}" sibTransId="{D6962246-2233-453B-975F-F6BE31199E8C}"/>
    <dgm:cxn modelId="{429FA499-4DA3-466C-B40E-E8EB04E5EC8F}" type="presOf" srcId="{6582F59A-F077-46C5-B9DD-9E5BE8B71B3A}" destId="{CFF8211C-D373-4E99-9B6E-F3598D3B4763}" srcOrd="0" destOrd="0" presId="urn:microsoft.com/office/officeart/2005/8/layout/pyramid1"/>
    <dgm:cxn modelId="{99DD72CC-94C3-423B-AD9E-BBF69D2C7A49}" type="presOf" srcId="{EC0F776C-050A-4BA2-BF90-F0C376BC4BFB}" destId="{3EC712E0-7C16-4224-ACB3-A8DAD7B904A0}" srcOrd="1" destOrd="0" presId="urn:microsoft.com/office/officeart/2005/8/layout/pyramid1"/>
    <dgm:cxn modelId="{8BC6B819-F781-468D-A922-D19C4AF5E50C}" type="presOf" srcId="{04A253AE-F7A7-45F1-869F-18DAF19E3BF3}" destId="{0E0AC079-0C73-4B37-B932-0CE9AC094253}" srcOrd="0" destOrd="0" presId="urn:microsoft.com/office/officeart/2005/8/layout/pyramid1"/>
    <dgm:cxn modelId="{516AA1E5-36BC-4B00-BA84-A241973B0CC9}" type="presOf" srcId="{4A49A442-600F-4375-848B-0FA19FAE6048}" destId="{F6B42A8F-872F-4A1E-9A83-5AC5C161FC61}" srcOrd="1" destOrd="0" presId="urn:microsoft.com/office/officeart/2005/8/layout/pyramid1"/>
    <dgm:cxn modelId="{32FCC51C-2D6D-41BA-A465-2C79F717DDEF}" type="presOf" srcId="{EC0F776C-050A-4BA2-BF90-F0C376BC4BFB}" destId="{3C2B3E69-F8E5-456E-B694-59ED5387FDCF}" srcOrd="0" destOrd="0" presId="urn:microsoft.com/office/officeart/2005/8/layout/pyramid1"/>
    <dgm:cxn modelId="{3F99190D-2805-4903-81CC-4B343135F5E7}" type="presOf" srcId="{4A49A442-600F-4375-848B-0FA19FAE6048}" destId="{EE742493-6619-4EAD-99F7-E2BFD0742B01}" srcOrd="0" destOrd="0" presId="urn:microsoft.com/office/officeart/2005/8/layout/pyramid1"/>
    <dgm:cxn modelId="{FCA8C1AC-2451-46B2-9BEC-AD7EB7102402}" type="presOf" srcId="{04A253AE-F7A7-45F1-869F-18DAF19E3BF3}" destId="{25BE23D6-52C8-4A73-B050-AE9FAE3F4982}" srcOrd="1" destOrd="0" presId="urn:microsoft.com/office/officeart/2005/8/layout/pyramid1"/>
    <dgm:cxn modelId="{1D577B46-F2CA-4CC6-B8BF-F025510117FC}" type="presParOf" srcId="{CFF8211C-D373-4E99-9B6E-F3598D3B4763}" destId="{29468FB5-DDA2-488C-9CDA-BE97FF748FE5}" srcOrd="0" destOrd="0" presId="urn:microsoft.com/office/officeart/2005/8/layout/pyramid1"/>
    <dgm:cxn modelId="{6091F0EF-D2D4-4AAB-AB3D-C2A3A34CB324}" type="presParOf" srcId="{29468FB5-DDA2-488C-9CDA-BE97FF748FE5}" destId="{3C2B3E69-F8E5-456E-B694-59ED5387FDCF}" srcOrd="0" destOrd="0" presId="urn:microsoft.com/office/officeart/2005/8/layout/pyramid1"/>
    <dgm:cxn modelId="{3D7DE691-4C05-47CA-9010-589D911B123C}" type="presParOf" srcId="{29468FB5-DDA2-488C-9CDA-BE97FF748FE5}" destId="{3EC712E0-7C16-4224-ACB3-A8DAD7B904A0}" srcOrd="1" destOrd="0" presId="urn:microsoft.com/office/officeart/2005/8/layout/pyramid1"/>
    <dgm:cxn modelId="{3F970E5E-4AAA-4C34-B6C3-59E277C64BBC}" type="presParOf" srcId="{CFF8211C-D373-4E99-9B6E-F3598D3B4763}" destId="{AF5273E9-6874-47AD-923B-A207A8A1D545}" srcOrd="1" destOrd="0" presId="urn:microsoft.com/office/officeart/2005/8/layout/pyramid1"/>
    <dgm:cxn modelId="{930C164F-A5E7-47AF-9D88-CEE51D3EC598}" type="presParOf" srcId="{AF5273E9-6874-47AD-923B-A207A8A1D545}" destId="{EE742493-6619-4EAD-99F7-E2BFD0742B01}" srcOrd="0" destOrd="0" presId="urn:microsoft.com/office/officeart/2005/8/layout/pyramid1"/>
    <dgm:cxn modelId="{88C9D305-BDBB-42A8-9392-285F06EFBAAC}" type="presParOf" srcId="{AF5273E9-6874-47AD-923B-A207A8A1D545}" destId="{F6B42A8F-872F-4A1E-9A83-5AC5C161FC61}" srcOrd="1" destOrd="0" presId="urn:microsoft.com/office/officeart/2005/8/layout/pyramid1"/>
    <dgm:cxn modelId="{4D72A70C-47BC-443A-ADB6-33D23FE1834E}" type="presParOf" srcId="{CFF8211C-D373-4E99-9B6E-F3598D3B4763}" destId="{C1F14104-B44D-46A6-B647-E95C35232423}" srcOrd="2" destOrd="0" presId="urn:microsoft.com/office/officeart/2005/8/layout/pyramid1"/>
    <dgm:cxn modelId="{A5AE4257-EE44-4BB1-B6A9-ABA96D73DBCD}" type="presParOf" srcId="{C1F14104-B44D-46A6-B647-E95C35232423}" destId="{0E0AC079-0C73-4B37-B932-0CE9AC094253}" srcOrd="0" destOrd="0" presId="urn:microsoft.com/office/officeart/2005/8/layout/pyramid1"/>
    <dgm:cxn modelId="{3A678FDD-D656-4E1F-91B4-933C20907E85}" type="presParOf" srcId="{C1F14104-B44D-46A6-B647-E95C35232423}" destId="{25BE23D6-52C8-4A73-B050-AE9FAE3F4982}"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2B3E69-F8E5-456E-B694-59ED5387FDCF}">
      <dsp:nvSpPr>
        <dsp:cNvPr id="0" name=""/>
        <dsp:cNvSpPr/>
      </dsp:nvSpPr>
      <dsp:spPr>
        <a:xfrm>
          <a:off x="1668513" y="0"/>
          <a:ext cx="1668513" cy="1447800"/>
        </a:xfrm>
        <a:prstGeom prst="trapezoid">
          <a:avLst>
            <a:gd name="adj" fmla="val 57622"/>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900" b="1" i="0" u="none" strike="noStrike" kern="1200" cap="none" normalizeH="0" baseline="0" dirty="0" smtClean="0">
              <a:ln>
                <a:noFill/>
              </a:ln>
              <a:solidFill>
                <a:schemeClr val="tx1"/>
              </a:solidFill>
              <a:effectLst/>
              <a:latin typeface="Arial" pitchFamily="34" charset="0"/>
              <a:cs typeface="Arial" pitchFamily="34" charset="0"/>
            </a:rPr>
            <a:t>Coercive Control</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900" b="1" i="0" u="none" strike="noStrike" kern="1200" cap="none" normalizeH="0" baseline="0" dirty="0" smtClean="0">
            <a:ln>
              <a:noFill/>
            </a:ln>
            <a:solidFill>
              <a:srgbClr val="FAFD00"/>
            </a:solidFill>
            <a:effectLst>
              <a:outerShdw blurRad="38100" dist="38100" dir="2700000" algn="tl">
                <a:srgbClr val="000000"/>
              </a:outerShdw>
            </a:effectLst>
            <a:cs typeface="Arial" charset="0"/>
          </a:endParaRPr>
        </a:p>
      </dsp:txBody>
      <dsp:txXfrm>
        <a:off x="1668513" y="0"/>
        <a:ext cx="1668513" cy="1447800"/>
      </dsp:txXfrm>
    </dsp:sp>
    <dsp:sp modelId="{EE742493-6619-4EAD-99F7-E2BFD0742B01}">
      <dsp:nvSpPr>
        <dsp:cNvPr id="0" name=""/>
        <dsp:cNvSpPr/>
      </dsp:nvSpPr>
      <dsp:spPr>
        <a:xfrm>
          <a:off x="834256" y="1447800"/>
          <a:ext cx="3337026" cy="1447800"/>
        </a:xfrm>
        <a:prstGeom prst="trapezoid">
          <a:avLst>
            <a:gd name="adj" fmla="val 57622"/>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900" b="1" i="0" u="none" strike="noStrike" kern="1200" cap="none" normalizeH="0" baseline="0" dirty="0" smtClean="0">
              <a:ln>
                <a:noFill/>
              </a:ln>
              <a:solidFill>
                <a:schemeClr val="tx1"/>
              </a:solidFill>
              <a:effectLst/>
              <a:latin typeface="Arial" pitchFamily="34" charset="0"/>
              <a:cs typeface="Arial" pitchFamily="34" charset="0"/>
            </a:rPr>
            <a:t>Aggressive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900" b="1" i="0" u="none" strike="noStrike" kern="1200" cap="none" normalizeH="0" baseline="0" dirty="0" smtClean="0">
            <a:ln>
              <a:noFill/>
            </a:ln>
            <a:solidFill>
              <a:srgbClr val="FAFD00"/>
            </a:solidFill>
            <a:effectLst>
              <a:outerShdw blurRad="38100" dist="38100" dir="2700000" algn="tl">
                <a:srgbClr val="000000"/>
              </a:outerShdw>
            </a:effectLst>
            <a:cs typeface="Arial" charset="0"/>
          </a:endParaRPr>
        </a:p>
      </dsp:txBody>
      <dsp:txXfrm>
        <a:off x="1418236" y="1447800"/>
        <a:ext cx="2169066" cy="1447800"/>
      </dsp:txXfrm>
    </dsp:sp>
    <dsp:sp modelId="{0E0AC079-0C73-4B37-B932-0CE9AC094253}">
      <dsp:nvSpPr>
        <dsp:cNvPr id="0" name=""/>
        <dsp:cNvSpPr/>
      </dsp:nvSpPr>
      <dsp:spPr>
        <a:xfrm>
          <a:off x="0" y="2895600"/>
          <a:ext cx="5005539" cy="1447800"/>
        </a:xfrm>
        <a:prstGeom prst="trapezoid">
          <a:avLst>
            <a:gd name="adj" fmla="val 57622"/>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900" b="1" i="0" u="none" strike="noStrike" kern="1200" cap="none" normalizeH="0" baseline="0" dirty="0" smtClean="0">
            <a:ln>
              <a:noFill/>
            </a:ln>
            <a:solidFill>
              <a:srgbClr val="FAFD00"/>
            </a:solidFill>
            <a:effectLst>
              <a:outerShdw blurRad="38100" dist="38100" dir="2700000" algn="tl">
                <a:srgbClr val="000000"/>
              </a:outerShdw>
            </a:effectLst>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900" b="1" i="0" u="none" strike="noStrike" kern="1200" cap="none" normalizeH="0" baseline="0" dirty="0" smtClean="0">
              <a:ln>
                <a:noFill/>
              </a:ln>
              <a:solidFill>
                <a:schemeClr val="tx1"/>
              </a:solidFill>
              <a:effectLst/>
              <a:latin typeface="Arial" pitchFamily="34" charset="0"/>
              <a:cs typeface="Arial" pitchFamily="34" charset="0"/>
            </a:rPr>
            <a:t>Situational </a:t>
          </a:r>
        </a:p>
      </dsp:txBody>
      <dsp:txXfrm>
        <a:off x="875969" y="2895600"/>
        <a:ext cx="3253600" cy="1447800"/>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eaLnBrk="0" hangingPunct="0">
              <a:defRPr sz="1200">
                <a:latin typeface="Arial" pitchFamily="-105" charset="0"/>
                <a:ea typeface="ヒラギノ角ゴ Pro W3" pitchFamily="-105" charset="-128"/>
                <a:cs typeface="ヒラギノ角ゴ Pro W3" pitchFamily="-105" charset="-128"/>
              </a:defRPr>
            </a:lvl1pPr>
          </a:lstStyle>
          <a:p>
            <a:pPr>
              <a:defRPr/>
            </a:pPr>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r" eaLnBrk="0" hangingPunct="0">
              <a:defRPr sz="1200">
                <a:latin typeface="Arial" pitchFamily="-105" charset="0"/>
                <a:ea typeface="ヒラギノ角ゴ Pro W3" pitchFamily="-105" charset="-128"/>
                <a:cs typeface="ヒラギノ角ゴ Pro W3" pitchFamily="-105" charset="-128"/>
              </a:defRPr>
            </a:lvl1pPr>
          </a:lstStyle>
          <a:p>
            <a:pPr>
              <a:defRPr/>
            </a:pPr>
            <a:endParaRPr lang="en-US"/>
          </a:p>
        </p:txBody>
      </p:sp>
      <p:sp>
        <p:nvSpPr>
          <p:cNvPr id="317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14400" y="4343400"/>
            <a:ext cx="5029200" cy="4114800"/>
          </a:xfrm>
          <a:prstGeom prst="rect">
            <a:avLst/>
          </a:prstGeom>
          <a:noFill/>
          <a:ln>
            <a:noFill/>
          </a:ln>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a:noFill/>
          </a:ln>
          <a:extLst/>
        </p:spPr>
        <p:txBody>
          <a:bodyPr vert="horz" wrap="square" lIns="91440" tIns="45720" rIns="91440" bIns="45720" numCol="1" anchor="b" anchorCtr="0" compatLnSpc="1">
            <a:prstTxWarp prst="textNoShape">
              <a:avLst/>
            </a:prstTxWarp>
          </a:bodyPr>
          <a:lstStyle>
            <a:lvl1pPr eaLnBrk="0" hangingPunct="0">
              <a:defRPr sz="1200">
                <a:latin typeface="Arial" pitchFamily="-105" charset="0"/>
                <a:ea typeface="ヒラギノ角ゴ Pro W3" pitchFamily="-105" charset="-128"/>
                <a:cs typeface="ヒラギノ角ゴ Pro W3" pitchFamily="-105" charset="-128"/>
              </a:defRPr>
            </a:lvl1pPr>
          </a:lstStyle>
          <a:p>
            <a:pPr>
              <a:defRPr/>
            </a:pPr>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a:noFill/>
          </a:ln>
          <a:extLst/>
        </p:spPr>
        <p:txBody>
          <a:bodyPr vert="horz" wrap="square" lIns="91440" tIns="45720" rIns="91440" bIns="45720" numCol="1" anchor="b" anchorCtr="0" compatLnSpc="1">
            <a:prstTxWarp prst="textNoShape">
              <a:avLst/>
            </a:prstTxWarp>
          </a:bodyPr>
          <a:lstStyle>
            <a:lvl1pPr algn="r" eaLnBrk="0" hangingPunct="0">
              <a:defRPr sz="1200">
                <a:latin typeface="Arial" pitchFamily="-105" charset="0"/>
                <a:ea typeface="ヒラギノ角ゴ Pro W3" pitchFamily="-105" charset="-128"/>
                <a:cs typeface="ヒラギノ角ゴ Pro W3" pitchFamily="-105" charset="-128"/>
              </a:defRPr>
            </a:lvl1pPr>
          </a:lstStyle>
          <a:p>
            <a:pPr>
              <a:defRPr/>
            </a:pPr>
            <a:fld id="{7E90DBD0-7E96-5249-AFB8-02DE0DC4621A}" type="slidenum">
              <a:rPr lang="en-US"/>
              <a:pPr>
                <a:defRPr/>
              </a:pPr>
              <a:t>‹#›</a:t>
            </a:fld>
            <a:endParaRPr lang="en-US"/>
          </a:p>
        </p:txBody>
      </p:sp>
    </p:spTree>
    <p:extLst>
      <p:ext uri="{BB962C8B-B14F-4D97-AF65-F5344CB8AC3E}">
        <p14:creationId xmlns:p14="http://schemas.microsoft.com/office/powerpoint/2010/main" val="28384726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ヒラギノ角ゴ Pro W3" pitchFamily="-9" charset="-128"/>
        <a:cs typeface="ヒラギノ角ゴ Pro W3"/>
      </a:defRPr>
    </a:lvl1pPr>
    <a:lvl2pPr marL="457200" algn="l" rtl="0" eaLnBrk="0" fontAlgn="base" hangingPunct="0">
      <a:spcBef>
        <a:spcPct val="30000"/>
      </a:spcBef>
      <a:spcAft>
        <a:spcPct val="0"/>
      </a:spcAft>
      <a:defRPr sz="1200" kern="1200">
        <a:solidFill>
          <a:schemeClr val="tx1"/>
        </a:solidFill>
        <a:latin typeface="Arial" charset="0"/>
        <a:ea typeface="ヒラギノ角ゴ Pro W3" pitchFamily="-9" charset="-128"/>
        <a:cs typeface="ヒラギノ角ゴ Pro W3"/>
      </a:defRPr>
    </a:lvl2pPr>
    <a:lvl3pPr marL="914400" algn="l" rtl="0" eaLnBrk="0" fontAlgn="base" hangingPunct="0">
      <a:spcBef>
        <a:spcPct val="30000"/>
      </a:spcBef>
      <a:spcAft>
        <a:spcPct val="0"/>
      </a:spcAft>
      <a:defRPr sz="1200" kern="1200">
        <a:solidFill>
          <a:schemeClr val="tx1"/>
        </a:solidFill>
        <a:latin typeface="Arial" charset="0"/>
        <a:ea typeface="ヒラギノ角ゴ Pro W3" pitchFamily="-9" charset="-128"/>
        <a:cs typeface="ヒラギノ角ゴ Pro W3"/>
      </a:defRPr>
    </a:lvl3pPr>
    <a:lvl4pPr marL="1371600" algn="l" rtl="0" eaLnBrk="0" fontAlgn="base" hangingPunct="0">
      <a:spcBef>
        <a:spcPct val="30000"/>
      </a:spcBef>
      <a:spcAft>
        <a:spcPct val="0"/>
      </a:spcAft>
      <a:defRPr sz="1200" kern="1200">
        <a:solidFill>
          <a:schemeClr val="tx1"/>
        </a:solidFill>
        <a:latin typeface="Arial" charset="0"/>
        <a:ea typeface="ヒラギノ角ゴ Pro W3" pitchFamily="-9" charset="-128"/>
        <a:cs typeface="ヒラギノ角ゴ Pro W3"/>
      </a:defRPr>
    </a:lvl4pPr>
    <a:lvl5pPr marL="1828800" algn="l" rtl="0" eaLnBrk="0" fontAlgn="base" hangingPunct="0">
      <a:spcBef>
        <a:spcPct val="30000"/>
      </a:spcBef>
      <a:spcAft>
        <a:spcPct val="0"/>
      </a:spcAft>
      <a:defRPr sz="1200" kern="1200">
        <a:solidFill>
          <a:schemeClr val="tx1"/>
        </a:solidFill>
        <a:latin typeface="Arial" charset="0"/>
        <a:ea typeface="ヒラギノ角ゴ Pro W3" pitchFamily="-9" charset="-128"/>
        <a:cs typeface="ヒラギノ角ゴ Pro W3"/>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unicef.org/protection/files/BehindClosedDoors.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statcan.gc.ca/pub/85f0033m/85f0033m2010024-eng.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miter lim="800000"/>
            <a:headEnd/>
            <a:tailEnd/>
          </a:ln>
        </p:spPr>
        <p:txBody>
          <a:bodyPr/>
          <a:lstStyle/>
          <a:p>
            <a:fld id="{DF57F54E-2896-104C-BFEF-67DB5A07489E}" type="slidenum">
              <a:rPr lang="en-US">
                <a:latin typeface="Arial" pitchFamily="-65" charset="0"/>
                <a:ea typeface="ヒラギノ角ゴ Pro W3" pitchFamily="-65" charset="-128"/>
                <a:cs typeface="ヒラギノ角ゴ Pro W3" pitchFamily="-65" charset="-128"/>
              </a:rPr>
              <a:pPr/>
              <a:t>1</a:t>
            </a:fld>
            <a:endParaRPr lang="en-US">
              <a:latin typeface="Arial" pitchFamily="-65" charset="0"/>
              <a:ea typeface="ヒラギノ角ゴ Pro W3" pitchFamily="-65" charset="-128"/>
              <a:cs typeface="ヒラギノ角ゴ Pro W3" pitchFamily="-65" charset="-128"/>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p:spPr>
        <p:txBody>
          <a:bodyPr/>
          <a:lstStyle/>
          <a:p>
            <a:pPr eaLnBrk="1" hangingPunct="1"/>
            <a:endParaRPr lang="en-US">
              <a:latin typeface="Arial" pitchFamily="-65" charset="0"/>
              <a:ea typeface="ヒラギノ角ゴ Pro W3" pitchFamily="-65" charset="-128"/>
              <a:cs typeface="ヒラギノ角ゴ Pro W3" pitchFamily="-65" charset="-128"/>
            </a:endParaRPr>
          </a:p>
        </p:txBody>
      </p:sp>
    </p:spTree>
    <p:extLst>
      <p:ext uri="{BB962C8B-B14F-4D97-AF65-F5344CB8AC3E}">
        <p14:creationId xmlns:p14="http://schemas.microsoft.com/office/powerpoint/2010/main" val="954703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TextEdit="1"/>
          </p:cNvSpPr>
          <p:nvPr>
            <p:ph type="sldImg"/>
          </p:nvPr>
        </p:nvSpPr>
        <p:spPr>
          <a:ln/>
        </p:spPr>
      </p:sp>
      <p:sp>
        <p:nvSpPr>
          <p:cNvPr id="70659" name="Rectangle 3"/>
          <p:cNvSpPr>
            <a:spLocks noGrp="1"/>
          </p:cNvSpPr>
          <p:nvPr>
            <p:ph type="body" idx="1"/>
          </p:nvPr>
        </p:nvSpPr>
        <p:spPr/>
        <p:txBody>
          <a:bodyPr>
            <a:normAutofit fontScale="77500" lnSpcReduction="20000"/>
          </a:bodyPr>
          <a:lstStyle/>
          <a:p>
            <a:pPr>
              <a:defRPr/>
            </a:pPr>
            <a:r>
              <a:rPr lang="en-US" sz="1600" dirty="0"/>
              <a:t>The first three points are taken from research into domestic homicides in Ontario. </a:t>
            </a:r>
          </a:p>
          <a:p>
            <a:pPr>
              <a:defRPr/>
            </a:pPr>
            <a:endParaRPr lang="en-US" sz="1600" dirty="0"/>
          </a:p>
          <a:p>
            <a:pPr>
              <a:defRPr/>
            </a:pPr>
            <a:r>
              <a:rPr lang="en-US" sz="1600" dirty="0"/>
              <a:t>Impact on children:</a:t>
            </a:r>
            <a:endParaRPr lang="en-US" sz="1600" dirty="0">
              <a:cs typeface="Times New Roman" pitchFamily="18" charset="0"/>
            </a:endParaRPr>
          </a:p>
          <a:p>
            <a:pPr>
              <a:defRPr/>
            </a:pPr>
            <a:r>
              <a:rPr lang="en-US" sz="1600" dirty="0">
                <a:cs typeface="Times New Roman" pitchFamily="18" charset="0"/>
              </a:rPr>
              <a:t>There is evidence that children who grow up in the home environment of coercive control are much more likely to become abusers or be abused themselves. Also witnessing domestic violence can cause neurological damage to a developing brain.</a:t>
            </a:r>
            <a:r>
              <a:rPr lang="en-CA" sz="1600" u="sng" dirty="0">
                <a:hlinkClick r:id="rId3"/>
              </a:rPr>
              <a:t> Behind Closed Doors: The Impact of Domestic Violence on Children</a:t>
            </a:r>
            <a:r>
              <a:rPr lang="en-CA" sz="1600" dirty="0">
                <a:hlinkClick r:id="rId3"/>
              </a:rPr>
              <a:t>, Joint report by UNICEF, The Body Shop International, and the Secretariat for the United Nations Secretary-General’s Study on Violence Against Children, 2006, p.</a:t>
            </a:r>
            <a:endParaRPr lang="en-US" sz="1600" dirty="0"/>
          </a:p>
          <a:p>
            <a:pPr>
              <a:defRPr/>
            </a:pPr>
            <a:endParaRPr lang="en-US" sz="1600" dirty="0">
              <a:cs typeface="Times New Roman" pitchFamily="18" charset="0"/>
            </a:endParaRPr>
          </a:p>
          <a:p>
            <a:pPr>
              <a:defRPr/>
            </a:pPr>
            <a:endParaRPr lang="en-US" sz="1600" dirty="0">
              <a:cs typeface="Times New Roman" pitchFamily="18" charset="0"/>
            </a:endParaRPr>
          </a:p>
          <a:p>
            <a:pPr>
              <a:defRPr/>
            </a:pPr>
            <a:r>
              <a:rPr lang="en-US" sz="1600" dirty="0"/>
              <a:t>The last point is a comment. </a:t>
            </a:r>
            <a:r>
              <a:rPr lang="en-CA" sz="1800" dirty="0"/>
              <a:t>If we call this systematic pattern of violence “domestic violence” or “family violence” the fact that the victims are most often women and children is hidden. We can’t change what we don’t understand. Naming the issue is an important development in changing the culture.</a:t>
            </a:r>
          </a:p>
          <a:p>
            <a:pPr>
              <a:defRPr/>
            </a:pPr>
            <a:r>
              <a:rPr lang="en-CA" sz="1800" dirty="0"/>
              <a:t>This is a critical factor that led the organizers to be so specific about the type of violence they want to address with the campaign.</a:t>
            </a:r>
            <a:endParaRPr lang="en-US" sz="1800" dirty="0"/>
          </a:p>
        </p:txBody>
      </p:sp>
    </p:spTree>
    <p:extLst>
      <p:ext uri="{BB962C8B-B14F-4D97-AF65-F5344CB8AC3E}">
        <p14:creationId xmlns:p14="http://schemas.microsoft.com/office/powerpoint/2010/main" val="1048584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http://www.cdnwomen.org/EN/section05/3_5_1_1-violence_facts.html</a:t>
            </a:r>
          </a:p>
          <a:p>
            <a:r>
              <a:rPr lang="en-US" altLang="en-US" smtClean="0">
                <a:latin typeface="Arial" panose="020B0604020202020204" pitchFamily="34" charset="0"/>
              </a:rPr>
              <a:t>Canadian Women’s Foundation</a:t>
            </a:r>
          </a:p>
        </p:txBody>
      </p:sp>
      <p:sp>
        <p:nvSpPr>
          <p:cNvPr id="2560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9" charset="-128"/>
              </a:defRPr>
            </a:lvl1pPr>
            <a:lvl2pPr marL="742950" indent="-285750">
              <a:defRPr sz="2400">
                <a:solidFill>
                  <a:schemeClr val="tx1"/>
                </a:solidFill>
                <a:latin typeface="Arial" panose="020B0604020202020204" pitchFamily="34" charset="0"/>
                <a:ea typeface="ヒラギノ角ゴ Pro W3" pitchFamily="-9" charset="-128"/>
              </a:defRPr>
            </a:lvl2pPr>
            <a:lvl3pPr marL="1143000" indent="-228600">
              <a:defRPr sz="2400">
                <a:solidFill>
                  <a:schemeClr val="tx1"/>
                </a:solidFill>
                <a:latin typeface="Arial" panose="020B0604020202020204" pitchFamily="34" charset="0"/>
                <a:ea typeface="ヒラギノ角ゴ Pro W3" pitchFamily="-9" charset="-128"/>
              </a:defRPr>
            </a:lvl3pPr>
            <a:lvl4pPr marL="1600200" indent="-228600">
              <a:defRPr sz="2400">
                <a:solidFill>
                  <a:schemeClr val="tx1"/>
                </a:solidFill>
                <a:latin typeface="Arial" panose="020B0604020202020204" pitchFamily="34" charset="0"/>
                <a:ea typeface="ヒラギノ角ゴ Pro W3" pitchFamily="-9" charset="-128"/>
              </a:defRPr>
            </a:lvl4pPr>
            <a:lvl5pPr marL="2057400" indent="-228600">
              <a:defRPr sz="2400">
                <a:solidFill>
                  <a:schemeClr val="tx1"/>
                </a:solidFill>
                <a:latin typeface="Arial" panose="020B0604020202020204" pitchFamily="34" charset="0"/>
                <a:ea typeface="ヒラギノ角ゴ Pro W3" pitchFamily="-9"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9pPr>
          </a:lstStyle>
          <a:p>
            <a:pPr eaLnBrk="1" hangingPunct="1"/>
            <a:fld id="{178E699A-5204-423D-B4CB-51CC52FE760A}" type="slidenum">
              <a:rPr lang="en-US" altLang="en-US" sz="1200">
                <a:solidFill>
                  <a:srgbClr val="000000"/>
                </a:solidFill>
                <a:latin typeface="Times New Roman" panose="02020603050405020304" pitchFamily="18" charset="0"/>
              </a:rPr>
              <a:pPr eaLnBrk="1" hangingPunct="1"/>
              <a:t>13</a:t>
            </a:fld>
            <a:endParaRPr lang="en-US" alt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444053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smtClean="0">
                <a:latin typeface="Arial" panose="020B0604020202020204" pitchFamily="34" charset="0"/>
              </a:rPr>
              <a:t>Canadian Women’s Foundation</a:t>
            </a:r>
          </a:p>
        </p:txBody>
      </p:sp>
      <p:sp>
        <p:nvSpPr>
          <p:cNvPr id="2765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9" charset="-128"/>
              </a:defRPr>
            </a:lvl1pPr>
            <a:lvl2pPr marL="742950" indent="-285750">
              <a:defRPr sz="2400">
                <a:solidFill>
                  <a:schemeClr val="tx1"/>
                </a:solidFill>
                <a:latin typeface="Arial" panose="020B0604020202020204" pitchFamily="34" charset="0"/>
                <a:ea typeface="ヒラギノ角ゴ Pro W3" pitchFamily="-9" charset="-128"/>
              </a:defRPr>
            </a:lvl2pPr>
            <a:lvl3pPr marL="1143000" indent="-228600">
              <a:defRPr sz="2400">
                <a:solidFill>
                  <a:schemeClr val="tx1"/>
                </a:solidFill>
                <a:latin typeface="Arial" panose="020B0604020202020204" pitchFamily="34" charset="0"/>
                <a:ea typeface="ヒラギノ角ゴ Pro W3" pitchFamily="-9" charset="-128"/>
              </a:defRPr>
            </a:lvl3pPr>
            <a:lvl4pPr marL="1600200" indent="-228600">
              <a:defRPr sz="2400">
                <a:solidFill>
                  <a:schemeClr val="tx1"/>
                </a:solidFill>
                <a:latin typeface="Arial" panose="020B0604020202020204" pitchFamily="34" charset="0"/>
                <a:ea typeface="ヒラギノ角ゴ Pro W3" pitchFamily="-9" charset="-128"/>
              </a:defRPr>
            </a:lvl4pPr>
            <a:lvl5pPr marL="2057400" indent="-228600">
              <a:defRPr sz="2400">
                <a:solidFill>
                  <a:schemeClr val="tx1"/>
                </a:solidFill>
                <a:latin typeface="Arial" panose="020B0604020202020204" pitchFamily="34" charset="0"/>
                <a:ea typeface="ヒラギノ角ゴ Pro W3" pitchFamily="-9"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9pPr>
          </a:lstStyle>
          <a:p>
            <a:pPr eaLnBrk="1" hangingPunct="1"/>
            <a:fld id="{93F6A832-3BEF-4A42-95AE-694E763D2CBF}" type="slidenum">
              <a:rPr lang="en-US" altLang="en-US" sz="1200">
                <a:solidFill>
                  <a:srgbClr val="000000"/>
                </a:solidFill>
                <a:latin typeface="Times New Roman" panose="02020603050405020304" pitchFamily="18" charset="0"/>
              </a:rPr>
              <a:pPr eaLnBrk="1" hangingPunct="1"/>
              <a:t>14</a:t>
            </a:fld>
            <a:endParaRPr lang="en-US" alt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515961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ヒラギノ角ゴ Pro W3" pitchFamily="-9" charset="-128"/>
              </a:defRPr>
            </a:lvl1pPr>
            <a:lvl2pPr marL="742950" indent="-285750">
              <a:defRPr sz="2400">
                <a:solidFill>
                  <a:schemeClr val="tx1"/>
                </a:solidFill>
                <a:latin typeface="Arial" panose="020B0604020202020204" pitchFamily="34" charset="0"/>
                <a:ea typeface="ヒラギノ角ゴ Pro W3" pitchFamily="-9" charset="-128"/>
              </a:defRPr>
            </a:lvl2pPr>
            <a:lvl3pPr marL="1143000" indent="-228600">
              <a:defRPr sz="2400">
                <a:solidFill>
                  <a:schemeClr val="tx1"/>
                </a:solidFill>
                <a:latin typeface="Arial" panose="020B0604020202020204" pitchFamily="34" charset="0"/>
                <a:ea typeface="ヒラギノ角ゴ Pro W3" pitchFamily="-9" charset="-128"/>
              </a:defRPr>
            </a:lvl3pPr>
            <a:lvl4pPr marL="1600200" indent="-228600">
              <a:defRPr sz="2400">
                <a:solidFill>
                  <a:schemeClr val="tx1"/>
                </a:solidFill>
                <a:latin typeface="Arial" panose="020B0604020202020204" pitchFamily="34" charset="0"/>
                <a:ea typeface="ヒラギノ角ゴ Pro W3" pitchFamily="-9" charset="-128"/>
              </a:defRPr>
            </a:lvl4pPr>
            <a:lvl5pPr marL="2057400" indent="-228600">
              <a:defRPr sz="2400">
                <a:solidFill>
                  <a:schemeClr val="tx1"/>
                </a:solidFill>
                <a:latin typeface="Arial" panose="020B0604020202020204" pitchFamily="34" charset="0"/>
                <a:ea typeface="ヒラギノ角ゴ Pro W3" pitchFamily="-9"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9pPr>
          </a:lstStyle>
          <a:p>
            <a:fld id="{8910F9DC-CF95-41F9-8F54-876105E0215E}" type="slidenum">
              <a:rPr lang="en-CA" altLang="en-US" sz="1200"/>
              <a:pPr/>
              <a:t>15</a:t>
            </a:fld>
            <a:endParaRPr lang="en-CA" altLang="en-US" sz="12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43100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ヒラギノ角ゴ Pro W3" pitchFamily="-9" charset="-128"/>
              </a:defRPr>
            </a:lvl1pPr>
            <a:lvl2pPr marL="742950" indent="-285750">
              <a:defRPr sz="2400">
                <a:solidFill>
                  <a:schemeClr val="tx1"/>
                </a:solidFill>
                <a:latin typeface="Arial" panose="020B0604020202020204" pitchFamily="34" charset="0"/>
                <a:ea typeface="ヒラギノ角ゴ Pro W3" pitchFamily="-9" charset="-128"/>
              </a:defRPr>
            </a:lvl2pPr>
            <a:lvl3pPr marL="1143000" indent="-228600">
              <a:defRPr sz="2400">
                <a:solidFill>
                  <a:schemeClr val="tx1"/>
                </a:solidFill>
                <a:latin typeface="Arial" panose="020B0604020202020204" pitchFamily="34" charset="0"/>
                <a:ea typeface="ヒラギノ角ゴ Pro W3" pitchFamily="-9" charset="-128"/>
              </a:defRPr>
            </a:lvl3pPr>
            <a:lvl4pPr marL="1600200" indent="-228600">
              <a:defRPr sz="2400">
                <a:solidFill>
                  <a:schemeClr val="tx1"/>
                </a:solidFill>
                <a:latin typeface="Arial" panose="020B0604020202020204" pitchFamily="34" charset="0"/>
                <a:ea typeface="ヒラギノ角ゴ Pro W3" pitchFamily="-9" charset="-128"/>
              </a:defRPr>
            </a:lvl4pPr>
            <a:lvl5pPr marL="2057400" indent="-228600">
              <a:defRPr sz="2400">
                <a:solidFill>
                  <a:schemeClr val="tx1"/>
                </a:solidFill>
                <a:latin typeface="Arial" panose="020B0604020202020204" pitchFamily="34" charset="0"/>
                <a:ea typeface="ヒラギノ角ゴ Pro W3" pitchFamily="-9"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9pPr>
          </a:lstStyle>
          <a:p>
            <a:fld id="{38005BB3-8288-4720-8E35-DBD983DC0DE4}" type="slidenum">
              <a:rPr lang="en-CA" altLang="en-US" sz="1200"/>
              <a:pPr/>
              <a:t>16</a:t>
            </a:fld>
            <a:endParaRPr lang="en-CA" altLang="en-US" sz="1200"/>
          </a:p>
        </p:txBody>
      </p:sp>
      <p:sp>
        <p:nvSpPr>
          <p:cNvPr id="31747" name="Rectangle 2"/>
          <p:cNvSpPr>
            <a:spLocks noGrp="1" noRot="1" noChangeAspect="1" noChangeArrowheads="1" noTextEdit="1"/>
          </p:cNvSpPr>
          <p:nvPr>
            <p:ph type="sldImg"/>
          </p:nvPr>
        </p:nvSpPr>
        <p:spPr>
          <a:solidFill>
            <a:srgbClr val="FFFFFF"/>
          </a:solidFill>
          <a:ln/>
        </p:spPr>
      </p:sp>
      <p:sp>
        <p:nvSpPr>
          <p:cNvPr id="31748"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40513881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TextEdit="1"/>
          </p:cNvSpPr>
          <p:nvPr>
            <p:ph type="sldImg"/>
          </p:nvPr>
        </p:nvSpPr>
        <p:spPr>
          <a:ln/>
        </p:spPr>
      </p:sp>
      <p:sp>
        <p:nvSpPr>
          <p:cNvPr id="73731" name="Rectangle 3"/>
          <p:cNvSpPr>
            <a:spLocks noGrp="1"/>
          </p:cNvSpPr>
          <p:nvPr>
            <p:ph type="body" idx="1"/>
          </p:nvPr>
        </p:nvSpPr>
        <p:spPr>
          <a:noFill/>
        </p:spPr>
        <p:txBody>
          <a:bodyPr/>
          <a:lstStyle/>
          <a:p>
            <a:r>
              <a:rPr lang="en-US" dirty="0">
                <a:latin typeface="Arial" pitchFamily="-65" charset="0"/>
                <a:ea typeface="ヒラギノ角ゴ Pro W3" pitchFamily="-65" charset="-128"/>
                <a:cs typeface="ヒラギノ角ゴ Pro W3" pitchFamily="-65" charset="-128"/>
              </a:rPr>
              <a:t>Often a woman who is experiencing abuse will not tell you directly what is happening. But you might notice warning signs that make you wonder what is going on. The Neighbours, Friends and Families Expert Panel put together this list of warning signs to help you identify situations that may be abusive. If you suspect abuse, it is important to ask questions and not jump to conclusions. These signs do not automatically mean a person is experiencing abuse. They are red flags that tell us that something is not right. </a:t>
            </a:r>
          </a:p>
          <a:p>
            <a:endParaRPr lang="en-US" dirty="0">
              <a:latin typeface="Arial" pitchFamily="-65" charset="0"/>
              <a:ea typeface="ヒラギノ角ゴ Pro W3" pitchFamily="-65" charset="-128"/>
              <a:cs typeface="ヒラギノ角ゴ Pro W3" pitchFamily="-65" charset="-128"/>
            </a:endParaRPr>
          </a:p>
          <a:p>
            <a:r>
              <a:rPr lang="en-US" dirty="0">
                <a:latin typeface="Arial" pitchFamily="-65" charset="0"/>
                <a:ea typeface="ヒラギノ角ゴ Pro W3" pitchFamily="-65" charset="-128"/>
                <a:cs typeface="ヒラギノ角ゴ Pro W3" pitchFamily="-65" charset="-128"/>
              </a:rPr>
              <a:t>Please take the time to read through these warning signs. </a:t>
            </a:r>
            <a:endParaRPr lang="en-US" dirty="0" smtClean="0">
              <a:latin typeface="Arial" pitchFamily="-65" charset="0"/>
              <a:ea typeface="ヒラギノ角ゴ Pro W3" pitchFamily="-65" charset="-128"/>
              <a:cs typeface="ヒラギノ角ゴ Pro W3" pitchFamily="-65" charset="-128"/>
            </a:endParaRPr>
          </a:p>
          <a:p>
            <a:endParaRPr lang="en-US" dirty="0" smtClean="0">
              <a:latin typeface="Arial" pitchFamily="-65" charset="0"/>
              <a:ea typeface="ヒラギノ角ゴ Pro W3" pitchFamily="-65" charset="-128"/>
              <a:cs typeface="ヒラギノ角ゴ Pro W3" pitchFamily="-65" charset="-128"/>
            </a:endParaRPr>
          </a:p>
          <a:p>
            <a:r>
              <a:rPr lang="en-US" altLang="en-US" dirty="0" smtClean="0">
                <a:latin typeface="Arial" panose="020B0604020202020204" pitchFamily="34" charset="0"/>
              </a:rPr>
              <a:t>Facilitator Note: Make the point that this is not a comprehensive list nor a definitive list. Ask people to take out the purple brochures from their package (give them time to do that) and turn to the section that lists the warning signs.  Give them a few minutes to look this over. </a:t>
            </a:r>
          </a:p>
          <a:p>
            <a:endParaRPr lang="en-US" altLang="en-US" dirty="0" smtClean="0">
              <a:latin typeface="Arial" panose="020B0604020202020204" pitchFamily="34" charset="0"/>
            </a:endParaRPr>
          </a:p>
          <a:p>
            <a:r>
              <a:rPr lang="en-US" altLang="en-US" dirty="0" smtClean="0">
                <a:latin typeface="Arial" panose="020B0604020202020204" pitchFamily="34" charset="0"/>
              </a:rPr>
              <a:t>Consider asking…How can this list be helpful to you as a friend, family member, </a:t>
            </a:r>
            <a:r>
              <a:rPr lang="en-US" altLang="en-US" dirty="0" err="1" smtClean="0">
                <a:latin typeface="Arial" panose="020B0604020202020204" pitchFamily="34" charset="0"/>
              </a:rPr>
              <a:t>neighbour</a:t>
            </a:r>
            <a:r>
              <a:rPr lang="en-US" altLang="en-US" dirty="0" smtClean="0">
                <a:latin typeface="Arial" panose="020B0604020202020204" pitchFamily="34" charset="0"/>
              </a:rPr>
              <a:t> or co-worker.  Take a few comments (3 is good: do not add to them, just let them be said) and then…</a:t>
            </a:r>
          </a:p>
          <a:p>
            <a:endParaRPr lang="en-US" altLang="en-US" dirty="0" smtClean="0">
              <a:latin typeface="Arial" panose="020B0604020202020204" pitchFamily="34" charset="0"/>
            </a:endParaRPr>
          </a:p>
          <a:p>
            <a:r>
              <a:rPr lang="en-US" altLang="en-US" dirty="0" smtClean="0">
                <a:latin typeface="Arial" panose="020B0604020202020204" pitchFamily="34" charset="0"/>
              </a:rPr>
              <a:t>Make the point that, even if you think you know someone who may be being abused based on this list, it does not mean that they are in an abusive relationship.  We encourage you to use this list to start asking questions and pay more attention: we’ll talk about that a bit more later on in this presentation.  For now – try to see the list as a starting point.  At the same time, helping to prevent death from this type of violence requires that you be familiar with these warning signs. </a:t>
            </a:r>
          </a:p>
          <a:p>
            <a:endParaRPr lang="en-US" dirty="0">
              <a:latin typeface="Arial" pitchFamily="-65" charset="0"/>
              <a:ea typeface="ヒラギノ角ゴ Pro W3" pitchFamily="-65" charset="-128"/>
              <a:cs typeface="ヒラギノ角ゴ Pro W3" pitchFamily="-65" charset="-128"/>
            </a:endParaRPr>
          </a:p>
        </p:txBody>
      </p:sp>
    </p:spTree>
    <p:extLst>
      <p:ext uri="{BB962C8B-B14F-4D97-AF65-F5344CB8AC3E}">
        <p14:creationId xmlns:p14="http://schemas.microsoft.com/office/powerpoint/2010/main" val="1020302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E90DBD0-7E96-5249-AFB8-02DE0DC4621A}" type="slidenum">
              <a:rPr lang="en-US" smtClean="0"/>
              <a:pPr>
                <a:defRPr/>
              </a:pPr>
              <a:t>18</a:t>
            </a:fld>
            <a:endParaRPr lang="en-US"/>
          </a:p>
        </p:txBody>
      </p:sp>
    </p:spTree>
    <p:extLst>
      <p:ext uri="{BB962C8B-B14F-4D97-AF65-F5344CB8AC3E}">
        <p14:creationId xmlns:p14="http://schemas.microsoft.com/office/powerpoint/2010/main" val="33937761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TextEdit="1"/>
          </p:cNvSpPr>
          <p:nvPr>
            <p:ph type="sldImg"/>
          </p:nvPr>
        </p:nvSpPr>
        <p:spPr>
          <a:ln/>
        </p:spPr>
      </p:sp>
      <p:sp>
        <p:nvSpPr>
          <p:cNvPr id="76803" name="Rectangle 3"/>
          <p:cNvSpPr>
            <a:spLocks noGrp="1"/>
          </p:cNvSpPr>
          <p:nvPr>
            <p:ph type="body" idx="1"/>
          </p:nvPr>
        </p:nvSpPr>
        <p:spPr>
          <a:noFill/>
        </p:spPr>
        <p:txBody>
          <a:bodyPr/>
          <a:lstStyle/>
          <a:p>
            <a:r>
              <a:rPr lang="en-US">
                <a:latin typeface="Arial" pitchFamily="-65" charset="0"/>
                <a:ea typeface="ヒラギノ角ゴ Pro W3" pitchFamily="-65" charset="-128"/>
                <a:cs typeface="ヒラギノ角ゴ Pro W3" pitchFamily="-65" charset="-128"/>
              </a:rPr>
              <a:t>Just as experts have been able to identify warning signs, they have also been able to identify signs that a situation is high risk. The Neighbours, Friends and Families Expert Panel identified this list of high risk signs. If a man is behaving abusively and these high risk signs are present, there is a greater danger that he will do something to seriously harm or even kill his partner or ex-partner. </a:t>
            </a:r>
          </a:p>
          <a:p>
            <a:endParaRPr lang="en-US">
              <a:latin typeface="Arial" pitchFamily="-65" charset="0"/>
              <a:ea typeface="ヒラギノ角ゴ Pro W3" pitchFamily="-65" charset="-128"/>
              <a:cs typeface="ヒラギノ角ゴ Pro W3" pitchFamily="-65" charset="-128"/>
            </a:endParaRPr>
          </a:p>
          <a:p>
            <a:r>
              <a:rPr lang="en-US">
                <a:latin typeface="Arial" pitchFamily="-65" charset="0"/>
                <a:ea typeface="ヒラギノ角ゴ Pro W3" pitchFamily="-65" charset="-128"/>
                <a:cs typeface="ヒラギノ角ゴ Pro W3" pitchFamily="-65" charset="-128"/>
              </a:rPr>
              <a:t>Please take the time to read through these signs of high risk. You can download a copy of this list of signs of high risk </a:t>
            </a:r>
            <a:r>
              <a:rPr lang="en-US" b="1">
                <a:latin typeface="Arial" pitchFamily="-65" charset="0"/>
                <a:ea typeface="ヒラギノ角ゴ Pro W3" pitchFamily="-65" charset="-128"/>
                <a:cs typeface="ヒラギノ角ゴ Pro W3" pitchFamily="-65" charset="-128"/>
              </a:rPr>
              <a:t>here. </a:t>
            </a:r>
            <a:r>
              <a:rPr lang="en-US">
                <a:latin typeface="Arial" pitchFamily="-65" charset="0"/>
                <a:ea typeface="ヒラギノ角ゴ Pro W3" pitchFamily="-65" charset="-128"/>
                <a:cs typeface="ヒラギノ角ゴ Pro W3" pitchFamily="-65" charset="-128"/>
              </a:rPr>
              <a:t>[will give you the address]</a:t>
            </a:r>
          </a:p>
          <a:p>
            <a:endParaRPr lang="en-US">
              <a:latin typeface="Arial" pitchFamily="-65" charset="0"/>
              <a:ea typeface="ヒラギノ角ゴ Pro W3" pitchFamily="-65" charset="-128"/>
              <a:cs typeface="ヒラギノ角ゴ Pro W3" pitchFamily="-65" charset="-128"/>
            </a:endParaRPr>
          </a:p>
        </p:txBody>
      </p:sp>
    </p:spTree>
    <p:extLst>
      <p:ext uri="{BB962C8B-B14F-4D97-AF65-F5344CB8AC3E}">
        <p14:creationId xmlns:p14="http://schemas.microsoft.com/office/powerpoint/2010/main" val="59904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E90DBD0-7E96-5249-AFB8-02DE0DC4621A}" type="slidenum">
              <a:rPr lang="en-US" smtClean="0"/>
              <a:pPr>
                <a:defRPr/>
              </a:pPr>
              <a:t>20</a:t>
            </a:fld>
            <a:endParaRPr lang="en-US"/>
          </a:p>
        </p:txBody>
      </p:sp>
    </p:spTree>
    <p:extLst>
      <p:ext uri="{BB962C8B-B14F-4D97-AF65-F5344CB8AC3E}">
        <p14:creationId xmlns:p14="http://schemas.microsoft.com/office/powerpoint/2010/main" val="1100931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p:spPr>
        <p:txBody>
          <a:bodyPr/>
          <a:lstStyle/>
          <a:p>
            <a:r>
              <a:rPr lang="en-CA">
                <a:latin typeface="Arial" pitchFamily="-65" charset="0"/>
                <a:ea typeface="ヒラギノ角ゴ Pro W3" pitchFamily="-65" charset="-128"/>
                <a:cs typeface="ヒラギノ角ゴ Pro W3" pitchFamily="-65" charset="-128"/>
              </a:rPr>
              <a:t>Some of the signs of high risk relate to a woman’s vulnerability. If a woman is experiencing abuse and any of these signs of high risk are present, she is more likely to be seriously harmed or even killed. </a:t>
            </a:r>
          </a:p>
          <a:p>
            <a:endParaRPr lang="en-CA">
              <a:latin typeface="Arial" pitchFamily="-65" charset="0"/>
              <a:ea typeface="ヒラギノ角ゴ Pro W3" pitchFamily="-65" charset="-128"/>
              <a:cs typeface="ヒラギノ角ゴ Pro W3" pitchFamily="-65" charset="-128"/>
            </a:endParaRPr>
          </a:p>
          <a:p>
            <a:r>
              <a:rPr lang="en-US">
                <a:latin typeface="Arial" pitchFamily="-65" charset="0"/>
                <a:ea typeface="ヒラギノ角ゴ Pro W3" pitchFamily="-65" charset="-128"/>
                <a:cs typeface="ヒラギノ角ゴ Pro W3" pitchFamily="-65" charset="-128"/>
              </a:rPr>
              <a:t>Please take the time to read through these signs of high risk. You can download a copy of this list of signs of high risk </a:t>
            </a:r>
            <a:r>
              <a:rPr lang="en-US" b="1">
                <a:latin typeface="Arial" pitchFamily="-65" charset="0"/>
                <a:ea typeface="ヒラギノ角ゴ Pro W3" pitchFamily="-65" charset="-128"/>
                <a:cs typeface="ヒラギノ角ゴ Pro W3" pitchFamily="-65" charset="-128"/>
              </a:rPr>
              <a:t>here. </a:t>
            </a:r>
            <a:r>
              <a:rPr lang="en-US">
                <a:latin typeface="Arial" pitchFamily="-65" charset="0"/>
                <a:ea typeface="ヒラギノ角ゴ Pro W3" pitchFamily="-65" charset="-128"/>
                <a:cs typeface="ヒラギノ角ゴ Pro W3" pitchFamily="-65" charset="-128"/>
              </a:rPr>
              <a:t>[will give you the address]</a:t>
            </a:r>
            <a:endParaRPr lang="en-US" b="1">
              <a:latin typeface="Arial" pitchFamily="-65" charset="0"/>
              <a:ea typeface="ヒラギノ角ゴ Pro W3" pitchFamily="-65" charset="-128"/>
              <a:cs typeface="ヒラギノ角ゴ Pro W3" pitchFamily="-65" charset="-128"/>
            </a:endParaRPr>
          </a:p>
          <a:p>
            <a:endParaRPr lang="en-CA">
              <a:latin typeface="Arial" pitchFamily="-65" charset="0"/>
              <a:ea typeface="ヒラギノ角ゴ Pro W3" pitchFamily="-65" charset="-128"/>
              <a:cs typeface="ヒラギノ角ゴ Pro W3" pitchFamily="-65" charset="-128"/>
            </a:endParaRPr>
          </a:p>
        </p:txBody>
      </p:sp>
      <p:sp>
        <p:nvSpPr>
          <p:cNvPr id="79876" name="Slide Number Placeholder 3"/>
          <p:cNvSpPr>
            <a:spLocks noGrp="1"/>
          </p:cNvSpPr>
          <p:nvPr>
            <p:ph type="sldNum" sz="quarter" idx="5"/>
          </p:nvPr>
        </p:nvSpPr>
        <p:spPr>
          <a:noFill/>
          <a:ln>
            <a:miter lim="800000"/>
            <a:headEnd/>
            <a:tailEnd/>
          </a:ln>
        </p:spPr>
        <p:txBody>
          <a:bodyPr/>
          <a:lstStyle/>
          <a:p>
            <a:fld id="{2572738B-98A1-8441-8896-E5B50EF15BBC}" type="slidenum">
              <a:rPr lang="en-US">
                <a:latin typeface="Arial" pitchFamily="-65" charset="0"/>
                <a:ea typeface="ヒラギノ角ゴ Pro W3" pitchFamily="-65" charset="-128"/>
                <a:cs typeface="ヒラギノ角ゴ Pro W3" pitchFamily="-65" charset="-128"/>
              </a:rPr>
              <a:pPr/>
              <a:t>21</a:t>
            </a:fld>
            <a:endParaRPr lang="en-US">
              <a:latin typeface="Arial" pitchFamily="-65" charset="0"/>
              <a:ea typeface="ヒラギノ角ゴ Pro W3" pitchFamily="-65" charset="-128"/>
              <a:cs typeface="ヒラギノ角ゴ Pro W3" pitchFamily="-65" charset="-128"/>
            </a:endParaRPr>
          </a:p>
        </p:txBody>
      </p:sp>
    </p:spTree>
    <p:extLst>
      <p:ext uri="{BB962C8B-B14F-4D97-AF65-F5344CB8AC3E}">
        <p14:creationId xmlns:p14="http://schemas.microsoft.com/office/powerpoint/2010/main" val="1543148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p:spPr>
        <p:txBody>
          <a:bodyPr/>
          <a:lstStyle/>
          <a:p>
            <a:endParaRPr lang="en-CA" altLang="en-US" smtClean="0">
              <a:latin typeface="Arial" panose="020B0604020202020204" pitchFamily="34" charset="0"/>
            </a:endParaRPr>
          </a:p>
        </p:txBody>
      </p:sp>
      <p:sp>
        <p:nvSpPr>
          <p:cNvPr id="922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9" charset="-128"/>
              </a:defRPr>
            </a:lvl1pPr>
            <a:lvl2pPr marL="742950" indent="-285750">
              <a:defRPr sz="2400">
                <a:solidFill>
                  <a:schemeClr val="tx1"/>
                </a:solidFill>
                <a:latin typeface="Arial" panose="020B0604020202020204" pitchFamily="34" charset="0"/>
                <a:ea typeface="ヒラギノ角ゴ Pro W3" pitchFamily="-9" charset="-128"/>
              </a:defRPr>
            </a:lvl2pPr>
            <a:lvl3pPr marL="1143000" indent="-228600">
              <a:defRPr sz="2400">
                <a:solidFill>
                  <a:schemeClr val="tx1"/>
                </a:solidFill>
                <a:latin typeface="Arial" panose="020B0604020202020204" pitchFamily="34" charset="0"/>
                <a:ea typeface="ヒラギノ角ゴ Pro W3" pitchFamily="-9" charset="-128"/>
              </a:defRPr>
            </a:lvl3pPr>
            <a:lvl4pPr marL="1600200" indent="-228600">
              <a:defRPr sz="2400">
                <a:solidFill>
                  <a:schemeClr val="tx1"/>
                </a:solidFill>
                <a:latin typeface="Arial" panose="020B0604020202020204" pitchFamily="34" charset="0"/>
                <a:ea typeface="ヒラギノ角ゴ Pro W3" pitchFamily="-9" charset="-128"/>
              </a:defRPr>
            </a:lvl4pPr>
            <a:lvl5pPr marL="2057400" indent="-228600">
              <a:defRPr sz="2400">
                <a:solidFill>
                  <a:schemeClr val="tx1"/>
                </a:solidFill>
                <a:latin typeface="Arial" panose="020B0604020202020204" pitchFamily="34" charset="0"/>
                <a:ea typeface="ヒラギノ角ゴ Pro W3" pitchFamily="-9"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9pPr>
          </a:lstStyle>
          <a:p>
            <a:pPr eaLnBrk="1" hangingPunct="1"/>
            <a:fld id="{061B0D44-F5CE-4195-B0B4-7435EFAA016C}" type="slidenum">
              <a:rPr lang="en-US" altLang="en-US" sz="1200">
                <a:solidFill>
                  <a:srgbClr val="000000"/>
                </a:solidFill>
                <a:latin typeface="Times New Roman" panose="02020603050405020304" pitchFamily="18" charset="0"/>
              </a:rPr>
              <a:pPr eaLnBrk="1" hangingPunct="1"/>
              <a:t>3</a:t>
            </a:fld>
            <a:endParaRPr lang="en-US" alt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556052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E90DBD0-7E96-5249-AFB8-02DE0DC4621A}" type="slidenum">
              <a:rPr lang="en-US" smtClean="0"/>
              <a:pPr>
                <a:defRPr/>
              </a:pPr>
              <a:t>22</a:t>
            </a:fld>
            <a:endParaRPr lang="en-US"/>
          </a:p>
        </p:txBody>
      </p:sp>
    </p:spTree>
    <p:extLst>
      <p:ext uri="{BB962C8B-B14F-4D97-AF65-F5344CB8AC3E}">
        <p14:creationId xmlns:p14="http://schemas.microsoft.com/office/powerpoint/2010/main" val="4336130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TextEdit="1"/>
          </p:cNvSpPr>
          <p:nvPr>
            <p:ph type="sldImg"/>
          </p:nvPr>
        </p:nvSpPr>
        <p:spPr>
          <a:ln/>
        </p:spPr>
      </p:sp>
      <p:sp>
        <p:nvSpPr>
          <p:cNvPr id="82947" name="Rectangle 3"/>
          <p:cNvSpPr>
            <a:spLocks noGrp="1"/>
          </p:cNvSpPr>
          <p:nvPr>
            <p:ph type="body" idx="1"/>
          </p:nvPr>
        </p:nvSpPr>
        <p:spPr>
          <a:noFill/>
        </p:spPr>
        <p:txBody>
          <a:bodyPr/>
          <a:lstStyle/>
          <a:p>
            <a:r>
              <a:rPr lang="en-US">
                <a:latin typeface="Arial" pitchFamily="-65" charset="0"/>
                <a:ea typeface="ヒラギノ角ゴ Pro W3" pitchFamily="-65" charset="-128"/>
                <a:cs typeface="ヒラギノ角ゴ Pro W3" pitchFamily="-65" charset="-128"/>
              </a:rPr>
              <a:t>The Domestic Violence Death Review Committee has found that in almost 80% of the cases where a woman was killed 7 or more risk factors were present. This means that generally, there are many signs pointing to the fact that risk is escalating in a situation. If we are aware of these signs, we can let the woman at risk of serious harm or even death know about her risk. This will enable her to take additional steps to ensure her safety and the safety of children.</a:t>
            </a:r>
          </a:p>
          <a:p>
            <a:endParaRPr lang="en-US">
              <a:latin typeface="Arial" pitchFamily="-65" charset="0"/>
              <a:ea typeface="ヒラギノ角ゴ Pro W3" pitchFamily="-65" charset="-128"/>
              <a:cs typeface="ヒラギノ角ゴ Pro W3" pitchFamily="-65" charset="-128"/>
            </a:endParaRPr>
          </a:p>
          <a:p>
            <a:r>
              <a:rPr lang="en-US">
                <a:latin typeface="Arial" pitchFamily="-65" charset="0"/>
                <a:ea typeface="ヒラギノ角ゴ Pro W3" pitchFamily="-65" charset="-128"/>
                <a:cs typeface="ヒラギノ角ゴ Pro W3" pitchFamily="-65" charset="-128"/>
              </a:rPr>
              <a:t>The list here shows the most common risk factors in the cases reviewed by the Domestic Violence Death Review Committee. </a:t>
            </a:r>
          </a:p>
        </p:txBody>
      </p:sp>
    </p:spTree>
    <p:extLst>
      <p:ext uri="{BB962C8B-B14F-4D97-AF65-F5344CB8AC3E}">
        <p14:creationId xmlns:p14="http://schemas.microsoft.com/office/powerpoint/2010/main" val="13658279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TextEdit="1"/>
          </p:cNvSpPr>
          <p:nvPr>
            <p:ph type="sldImg"/>
          </p:nvPr>
        </p:nvSpPr>
        <p:spPr>
          <a:ln/>
        </p:spPr>
      </p:sp>
      <p:sp>
        <p:nvSpPr>
          <p:cNvPr id="38915"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sz="1600" smtClean="0">
                <a:latin typeface="Arial" panose="020B0604020202020204" pitchFamily="34" charset="0"/>
              </a:rPr>
              <a:t>Information about the video -The video was produced by the London Coordinating Committee to End Woman Abuse. </a:t>
            </a:r>
          </a:p>
          <a:p>
            <a:r>
              <a:rPr lang="en-CA" altLang="en-US" sz="1600" smtClean="0">
                <a:latin typeface="Arial" panose="020B0604020202020204" pitchFamily="34" charset="0"/>
              </a:rPr>
              <a:t>Warn people about the content – that it is upsetting and difficult – the story of Sandra Schott who was murdered by her husband, from whom she was separated, in Ingersol in August 2005.</a:t>
            </a:r>
          </a:p>
        </p:txBody>
      </p:sp>
    </p:spTree>
    <p:extLst>
      <p:ext uri="{BB962C8B-B14F-4D97-AF65-F5344CB8AC3E}">
        <p14:creationId xmlns:p14="http://schemas.microsoft.com/office/powerpoint/2010/main" val="7937235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smtClean="0">
                <a:latin typeface="Arial" panose="020B0604020202020204" pitchFamily="34" charset="0"/>
              </a:rPr>
              <a:t>Ask participants to use the purple brochure to identify warning signs and risk factors that appeared in the video.</a:t>
            </a:r>
          </a:p>
        </p:txBody>
      </p:sp>
      <p:sp>
        <p:nvSpPr>
          <p:cNvPr id="4096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9" charset="-128"/>
              </a:defRPr>
            </a:lvl1pPr>
            <a:lvl2pPr marL="742950" indent="-285750">
              <a:defRPr sz="2400">
                <a:solidFill>
                  <a:schemeClr val="tx1"/>
                </a:solidFill>
                <a:latin typeface="Arial" panose="020B0604020202020204" pitchFamily="34" charset="0"/>
                <a:ea typeface="ヒラギノ角ゴ Pro W3" pitchFamily="-9" charset="-128"/>
              </a:defRPr>
            </a:lvl2pPr>
            <a:lvl3pPr marL="1143000" indent="-228600">
              <a:defRPr sz="2400">
                <a:solidFill>
                  <a:schemeClr val="tx1"/>
                </a:solidFill>
                <a:latin typeface="Arial" panose="020B0604020202020204" pitchFamily="34" charset="0"/>
                <a:ea typeface="ヒラギノ角ゴ Pro W3" pitchFamily="-9" charset="-128"/>
              </a:defRPr>
            </a:lvl3pPr>
            <a:lvl4pPr marL="1600200" indent="-228600">
              <a:defRPr sz="2400">
                <a:solidFill>
                  <a:schemeClr val="tx1"/>
                </a:solidFill>
                <a:latin typeface="Arial" panose="020B0604020202020204" pitchFamily="34" charset="0"/>
                <a:ea typeface="ヒラギノ角ゴ Pro W3" pitchFamily="-9" charset="-128"/>
              </a:defRPr>
            </a:lvl4pPr>
            <a:lvl5pPr marL="2057400" indent="-228600">
              <a:defRPr sz="2400">
                <a:solidFill>
                  <a:schemeClr val="tx1"/>
                </a:solidFill>
                <a:latin typeface="Arial" panose="020B0604020202020204" pitchFamily="34" charset="0"/>
                <a:ea typeface="ヒラギノ角ゴ Pro W3" pitchFamily="-9"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9pPr>
          </a:lstStyle>
          <a:p>
            <a:pPr eaLnBrk="1" hangingPunct="1"/>
            <a:fld id="{90DF6FEA-1F69-41F6-9079-13CF72807383}" type="slidenum">
              <a:rPr lang="en-US" altLang="en-US" sz="1200">
                <a:solidFill>
                  <a:srgbClr val="000000"/>
                </a:solidFill>
                <a:latin typeface="Times New Roman" panose="02020603050405020304" pitchFamily="18" charset="0"/>
              </a:rPr>
              <a:pPr eaLnBrk="1" hangingPunct="1"/>
              <a:t>27</a:t>
            </a:fld>
            <a:endParaRPr lang="en-US" alt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0995959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TextEdit="1"/>
          </p:cNvSpPr>
          <p:nvPr>
            <p:ph type="sldImg"/>
          </p:nvPr>
        </p:nvSpPr>
        <p:spPr>
          <a:ln/>
        </p:spPr>
      </p:sp>
      <p:sp>
        <p:nvSpPr>
          <p:cNvPr id="44035"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smtClean="0">
                <a:latin typeface="Arial" panose="020B0604020202020204" pitchFamily="34" charset="0"/>
              </a:rPr>
              <a:t>In any abusive situation –  isolation is a key factor. Isolation of the victim, the abuser, the children and the friends and family members. As the situation gets worse, as it inevitably does without some kind of intervention, the isolation intensifies, people become more and more alone and often the abuse escalates.</a:t>
            </a:r>
          </a:p>
        </p:txBody>
      </p:sp>
    </p:spTree>
    <p:extLst>
      <p:ext uri="{BB962C8B-B14F-4D97-AF65-F5344CB8AC3E}">
        <p14:creationId xmlns:p14="http://schemas.microsoft.com/office/powerpoint/2010/main" val="9429635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noFill/>
          <a:ln/>
        </p:spPr>
      </p:sp>
      <p:sp>
        <p:nvSpPr>
          <p:cNvPr id="46083" name="Notes Placeholder 2"/>
          <p:cNvSpPr>
            <a:spLocks noGrp="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30" tIns="46415" rIns="92830" bIns="46415"/>
          <a:lstStyle/>
          <a:p>
            <a:r>
              <a:rPr lang="en-US" altLang="en-US" smtClean="0">
                <a:latin typeface="Arial" panose="020B0604020202020204" pitchFamily="34" charset="0"/>
                <a:ea typeface="ＭＳ Ｐゴシック" panose="020B0600070205080204" pitchFamily="34" charset="-128"/>
              </a:rPr>
              <a:t>This is the takeaway – See it – Name it – Check it</a:t>
            </a:r>
          </a:p>
          <a:p>
            <a:endParaRPr lang="en-US" altLang="en-US" smtClean="0">
              <a:latin typeface="Arial" panose="020B0604020202020204" pitchFamily="34" charset="0"/>
              <a:ea typeface="ＭＳ Ｐゴシック" panose="020B0600070205080204" pitchFamily="34" charset="-128"/>
            </a:endParaRPr>
          </a:p>
          <a:p>
            <a:pPr>
              <a:buFontTx/>
              <a:buChar char="-"/>
            </a:pPr>
            <a:r>
              <a:rPr lang="en-US" altLang="en-US" smtClean="0">
                <a:latin typeface="Arial" panose="020B0604020202020204" pitchFamily="34" charset="0"/>
                <a:ea typeface="ＭＳ Ｐゴシック" panose="020B0600070205080204" pitchFamily="34" charset="-128"/>
              </a:rPr>
              <a:t>What’s the “it” we need to see?  (Warning signs, risk factors)</a:t>
            </a:r>
          </a:p>
          <a:p>
            <a:pPr>
              <a:buFontTx/>
              <a:buChar char="-"/>
            </a:pPr>
            <a:r>
              <a:rPr lang="en-US" altLang="en-US" smtClean="0">
                <a:latin typeface="Arial" panose="020B0604020202020204" pitchFamily="34" charset="0"/>
                <a:ea typeface="ＭＳ Ｐゴシック" panose="020B0600070205080204" pitchFamily="34" charset="-128"/>
              </a:rPr>
              <a:t>Let’s take these one by one….</a:t>
            </a:r>
          </a:p>
        </p:txBody>
      </p:sp>
      <p:sp>
        <p:nvSpPr>
          <p:cNvPr id="4608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30" tIns="46415" rIns="92830" bIns="46415" anchor="b"/>
          <a:lstStyle>
            <a:lvl1pPr>
              <a:defRPr sz="2400">
                <a:solidFill>
                  <a:schemeClr val="tx1"/>
                </a:solidFill>
                <a:latin typeface="Arial" panose="020B0604020202020204" pitchFamily="34" charset="0"/>
                <a:ea typeface="ヒラギノ角ゴ Pro W3" pitchFamily="-9" charset="-128"/>
              </a:defRPr>
            </a:lvl1pPr>
            <a:lvl2pPr marL="742950" indent="-285750">
              <a:defRPr sz="2400">
                <a:solidFill>
                  <a:schemeClr val="tx1"/>
                </a:solidFill>
                <a:latin typeface="Arial" panose="020B0604020202020204" pitchFamily="34" charset="0"/>
                <a:ea typeface="ヒラギノ角ゴ Pro W3" pitchFamily="-9" charset="-128"/>
              </a:defRPr>
            </a:lvl2pPr>
            <a:lvl3pPr marL="1143000" indent="-228600">
              <a:defRPr sz="2400">
                <a:solidFill>
                  <a:schemeClr val="tx1"/>
                </a:solidFill>
                <a:latin typeface="Arial" panose="020B0604020202020204" pitchFamily="34" charset="0"/>
                <a:ea typeface="ヒラギノ角ゴ Pro W3" pitchFamily="-9" charset="-128"/>
              </a:defRPr>
            </a:lvl3pPr>
            <a:lvl4pPr marL="1600200" indent="-228600">
              <a:defRPr sz="2400">
                <a:solidFill>
                  <a:schemeClr val="tx1"/>
                </a:solidFill>
                <a:latin typeface="Arial" panose="020B0604020202020204" pitchFamily="34" charset="0"/>
                <a:ea typeface="ヒラギノ角ゴ Pro W3" pitchFamily="-9" charset="-128"/>
              </a:defRPr>
            </a:lvl4pPr>
            <a:lvl5pPr marL="2057400" indent="-228600">
              <a:defRPr sz="2400">
                <a:solidFill>
                  <a:schemeClr val="tx1"/>
                </a:solidFill>
                <a:latin typeface="Arial" panose="020B0604020202020204" pitchFamily="34" charset="0"/>
                <a:ea typeface="ヒラギノ角ゴ Pro W3" pitchFamily="-9"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9pPr>
          </a:lstStyle>
          <a:p>
            <a:pPr algn="r"/>
            <a:fld id="{C1127622-61E0-4E6E-A774-E4C652513405}" type="slidenum">
              <a:rPr lang="en-US" altLang="en-US" sz="1200">
                <a:latin typeface="Calibri" panose="020F0502020204030204" pitchFamily="34" charset="0"/>
              </a:rPr>
              <a:pPr algn="r"/>
              <a:t>30</a:t>
            </a:fld>
            <a:endParaRPr lang="en-US" altLang="en-US" sz="1200">
              <a:latin typeface="Calibri" panose="020F0502020204030204" pitchFamily="34" charset="0"/>
            </a:endParaRPr>
          </a:p>
        </p:txBody>
      </p:sp>
    </p:spTree>
    <p:extLst>
      <p:ext uri="{BB962C8B-B14F-4D97-AF65-F5344CB8AC3E}">
        <p14:creationId xmlns:p14="http://schemas.microsoft.com/office/powerpoint/2010/main" val="27123904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noFill/>
          <a:ln/>
        </p:spPr>
      </p:sp>
      <p:sp>
        <p:nvSpPr>
          <p:cNvPr id="48131" name="Notes Placeholder 2"/>
          <p:cNvSpPr>
            <a:spLocks noGrp="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30" tIns="46415" rIns="92830" bIns="46415"/>
          <a:lstStyle/>
          <a:p>
            <a:r>
              <a:rPr lang="en-US" altLang="en-US" smtClean="0">
                <a:latin typeface="Arial" panose="020B0604020202020204" pitchFamily="34" charset="0"/>
                <a:ea typeface="ＭＳ Ｐゴシック" panose="020B0600070205080204" pitchFamily="34" charset="-128"/>
              </a:rPr>
              <a:t>If you see a warning sign – it is like seeing the tip of an iceburg, there is likely much more abusive behaviour going on - that you may never see. That’s why it is so important to take the warning signs seriously. </a:t>
            </a:r>
          </a:p>
        </p:txBody>
      </p:sp>
      <p:sp>
        <p:nvSpPr>
          <p:cNvPr id="4813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30" tIns="46415" rIns="92830" bIns="46415" anchor="b"/>
          <a:lstStyle>
            <a:lvl1pPr>
              <a:defRPr sz="2400">
                <a:solidFill>
                  <a:schemeClr val="tx1"/>
                </a:solidFill>
                <a:latin typeface="Arial" panose="020B0604020202020204" pitchFamily="34" charset="0"/>
                <a:ea typeface="ヒラギノ角ゴ Pro W3" pitchFamily="-9" charset="-128"/>
              </a:defRPr>
            </a:lvl1pPr>
            <a:lvl2pPr marL="742950" indent="-285750">
              <a:defRPr sz="2400">
                <a:solidFill>
                  <a:schemeClr val="tx1"/>
                </a:solidFill>
                <a:latin typeface="Arial" panose="020B0604020202020204" pitchFamily="34" charset="0"/>
                <a:ea typeface="ヒラギノ角ゴ Pro W3" pitchFamily="-9" charset="-128"/>
              </a:defRPr>
            </a:lvl2pPr>
            <a:lvl3pPr marL="1143000" indent="-228600">
              <a:defRPr sz="2400">
                <a:solidFill>
                  <a:schemeClr val="tx1"/>
                </a:solidFill>
                <a:latin typeface="Arial" panose="020B0604020202020204" pitchFamily="34" charset="0"/>
                <a:ea typeface="ヒラギノ角ゴ Pro W3" pitchFamily="-9" charset="-128"/>
              </a:defRPr>
            </a:lvl3pPr>
            <a:lvl4pPr marL="1600200" indent="-228600">
              <a:defRPr sz="2400">
                <a:solidFill>
                  <a:schemeClr val="tx1"/>
                </a:solidFill>
                <a:latin typeface="Arial" panose="020B0604020202020204" pitchFamily="34" charset="0"/>
                <a:ea typeface="ヒラギノ角ゴ Pro W3" pitchFamily="-9" charset="-128"/>
              </a:defRPr>
            </a:lvl4pPr>
            <a:lvl5pPr marL="2057400" indent="-228600">
              <a:defRPr sz="2400">
                <a:solidFill>
                  <a:schemeClr val="tx1"/>
                </a:solidFill>
                <a:latin typeface="Arial" panose="020B0604020202020204" pitchFamily="34" charset="0"/>
                <a:ea typeface="ヒラギノ角ゴ Pro W3" pitchFamily="-9"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9pPr>
          </a:lstStyle>
          <a:p>
            <a:pPr algn="r"/>
            <a:fld id="{15A1B7FC-B167-45A1-891B-30F57F96DE12}" type="slidenum">
              <a:rPr lang="en-US" altLang="en-US" sz="1200">
                <a:latin typeface="Calibri" panose="020F0502020204030204" pitchFamily="34" charset="0"/>
              </a:rPr>
              <a:pPr algn="r"/>
              <a:t>31</a:t>
            </a:fld>
            <a:endParaRPr lang="en-US" altLang="en-US" sz="1200">
              <a:latin typeface="Calibri" panose="020F0502020204030204" pitchFamily="34" charset="0"/>
            </a:endParaRPr>
          </a:p>
        </p:txBody>
      </p:sp>
    </p:spTree>
    <p:extLst>
      <p:ext uri="{BB962C8B-B14F-4D97-AF65-F5344CB8AC3E}">
        <p14:creationId xmlns:p14="http://schemas.microsoft.com/office/powerpoint/2010/main" val="37543863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5018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9" charset="-128"/>
              </a:defRPr>
            </a:lvl1pPr>
            <a:lvl2pPr marL="742950" indent="-285750">
              <a:defRPr sz="2400">
                <a:solidFill>
                  <a:schemeClr val="tx1"/>
                </a:solidFill>
                <a:latin typeface="Arial" panose="020B0604020202020204" pitchFamily="34" charset="0"/>
                <a:ea typeface="ヒラギノ角ゴ Pro W3" pitchFamily="-9" charset="-128"/>
              </a:defRPr>
            </a:lvl2pPr>
            <a:lvl3pPr marL="1143000" indent="-228600">
              <a:defRPr sz="2400">
                <a:solidFill>
                  <a:schemeClr val="tx1"/>
                </a:solidFill>
                <a:latin typeface="Arial" panose="020B0604020202020204" pitchFamily="34" charset="0"/>
                <a:ea typeface="ヒラギノ角ゴ Pro W3" pitchFamily="-9" charset="-128"/>
              </a:defRPr>
            </a:lvl3pPr>
            <a:lvl4pPr marL="1600200" indent="-228600">
              <a:defRPr sz="2400">
                <a:solidFill>
                  <a:schemeClr val="tx1"/>
                </a:solidFill>
                <a:latin typeface="Arial" panose="020B0604020202020204" pitchFamily="34" charset="0"/>
                <a:ea typeface="ヒラギノ角ゴ Pro W3" pitchFamily="-9" charset="-128"/>
              </a:defRPr>
            </a:lvl4pPr>
            <a:lvl5pPr marL="2057400" indent="-228600">
              <a:defRPr sz="2400">
                <a:solidFill>
                  <a:schemeClr val="tx1"/>
                </a:solidFill>
                <a:latin typeface="Arial" panose="020B0604020202020204" pitchFamily="34" charset="0"/>
                <a:ea typeface="ヒラギノ角ゴ Pro W3" pitchFamily="-9"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9pPr>
          </a:lstStyle>
          <a:p>
            <a:fld id="{6047B868-F155-4ADA-8D46-954747046A0B}" type="slidenum">
              <a:rPr lang="en-US" altLang="en-US" sz="1200"/>
              <a:pPr/>
              <a:t>32</a:t>
            </a:fld>
            <a:endParaRPr lang="en-US" altLang="en-US" sz="1200"/>
          </a:p>
        </p:txBody>
      </p:sp>
    </p:spTree>
    <p:extLst>
      <p:ext uri="{BB962C8B-B14F-4D97-AF65-F5344CB8AC3E}">
        <p14:creationId xmlns:p14="http://schemas.microsoft.com/office/powerpoint/2010/main" val="12592860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522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9" charset="-128"/>
              </a:defRPr>
            </a:lvl1pPr>
            <a:lvl2pPr marL="742950" indent="-285750">
              <a:defRPr sz="2400">
                <a:solidFill>
                  <a:schemeClr val="tx1"/>
                </a:solidFill>
                <a:latin typeface="Arial" panose="020B0604020202020204" pitchFamily="34" charset="0"/>
                <a:ea typeface="ヒラギノ角ゴ Pro W3" pitchFamily="-9" charset="-128"/>
              </a:defRPr>
            </a:lvl2pPr>
            <a:lvl3pPr marL="1143000" indent="-228600">
              <a:defRPr sz="2400">
                <a:solidFill>
                  <a:schemeClr val="tx1"/>
                </a:solidFill>
                <a:latin typeface="Arial" panose="020B0604020202020204" pitchFamily="34" charset="0"/>
                <a:ea typeface="ヒラギノ角ゴ Pro W3" pitchFamily="-9" charset="-128"/>
              </a:defRPr>
            </a:lvl3pPr>
            <a:lvl4pPr marL="1600200" indent="-228600">
              <a:defRPr sz="2400">
                <a:solidFill>
                  <a:schemeClr val="tx1"/>
                </a:solidFill>
                <a:latin typeface="Arial" panose="020B0604020202020204" pitchFamily="34" charset="0"/>
                <a:ea typeface="ヒラギノ角ゴ Pro W3" pitchFamily="-9" charset="-128"/>
              </a:defRPr>
            </a:lvl4pPr>
            <a:lvl5pPr marL="2057400" indent="-228600">
              <a:defRPr sz="2400">
                <a:solidFill>
                  <a:schemeClr val="tx1"/>
                </a:solidFill>
                <a:latin typeface="Arial" panose="020B0604020202020204" pitchFamily="34" charset="0"/>
                <a:ea typeface="ヒラギノ角ゴ Pro W3" pitchFamily="-9"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9pPr>
          </a:lstStyle>
          <a:p>
            <a:fld id="{F84C253B-0240-44FD-8B48-2B805969343B}" type="slidenum">
              <a:rPr lang="en-US" altLang="en-US" sz="1200"/>
              <a:pPr/>
              <a:t>33</a:t>
            </a:fld>
            <a:endParaRPr lang="en-US" altLang="en-US" sz="1200"/>
          </a:p>
        </p:txBody>
      </p:sp>
    </p:spTree>
    <p:extLst>
      <p:ext uri="{BB962C8B-B14F-4D97-AF65-F5344CB8AC3E}">
        <p14:creationId xmlns:p14="http://schemas.microsoft.com/office/powerpoint/2010/main" val="29077167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p:spPr>
        <p:txBody>
          <a:bodyPr/>
          <a:lstStyle/>
          <a:p>
            <a:endParaRPr lang="en-CA" altLang="en-US" smtClean="0">
              <a:latin typeface="Arial" panose="020B0604020202020204" pitchFamily="34" charset="0"/>
            </a:endParaRPr>
          </a:p>
        </p:txBody>
      </p:sp>
      <p:sp>
        <p:nvSpPr>
          <p:cNvPr id="54276" name="Slide Number Placeholder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ヒラギノ角ゴ Pro W3" pitchFamily="-9" charset="-128"/>
              </a:defRPr>
            </a:lvl1pPr>
            <a:lvl2pPr marL="742950" indent="-285750">
              <a:defRPr sz="2400">
                <a:solidFill>
                  <a:schemeClr val="tx1"/>
                </a:solidFill>
                <a:latin typeface="Arial" panose="020B0604020202020204" pitchFamily="34" charset="0"/>
                <a:ea typeface="ヒラギノ角ゴ Pro W3" pitchFamily="-9" charset="-128"/>
              </a:defRPr>
            </a:lvl2pPr>
            <a:lvl3pPr marL="1143000" indent="-228600">
              <a:defRPr sz="2400">
                <a:solidFill>
                  <a:schemeClr val="tx1"/>
                </a:solidFill>
                <a:latin typeface="Arial" panose="020B0604020202020204" pitchFamily="34" charset="0"/>
                <a:ea typeface="ヒラギノ角ゴ Pro W3" pitchFamily="-9" charset="-128"/>
              </a:defRPr>
            </a:lvl3pPr>
            <a:lvl4pPr marL="1600200" indent="-228600">
              <a:defRPr sz="2400">
                <a:solidFill>
                  <a:schemeClr val="tx1"/>
                </a:solidFill>
                <a:latin typeface="Arial" panose="020B0604020202020204" pitchFamily="34" charset="0"/>
                <a:ea typeface="ヒラギノ角ゴ Pro W3" pitchFamily="-9" charset="-128"/>
              </a:defRPr>
            </a:lvl4pPr>
            <a:lvl5pPr marL="2057400" indent="-228600">
              <a:defRPr sz="2400">
                <a:solidFill>
                  <a:schemeClr val="tx1"/>
                </a:solidFill>
                <a:latin typeface="Arial" panose="020B0604020202020204" pitchFamily="34" charset="0"/>
                <a:ea typeface="ヒラギノ角ゴ Pro W3" pitchFamily="-9"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9pPr>
          </a:lstStyle>
          <a:p>
            <a:fld id="{A453E14D-641C-4B70-9C40-2A0D33CDADD9}" type="slidenum">
              <a:rPr lang="en-US" altLang="en-US" sz="1200"/>
              <a:pPr/>
              <a:t>34</a:t>
            </a:fld>
            <a:endParaRPr lang="en-US" altLang="en-US" sz="1200"/>
          </a:p>
        </p:txBody>
      </p:sp>
    </p:spTree>
    <p:extLst>
      <p:ext uri="{BB962C8B-B14F-4D97-AF65-F5344CB8AC3E}">
        <p14:creationId xmlns:p14="http://schemas.microsoft.com/office/powerpoint/2010/main" val="404941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TextEdit="1"/>
          </p:cNvSpPr>
          <p:nvPr>
            <p:ph type="sldImg"/>
          </p:nvPr>
        </p:nvSpPr>
        <p:spPr>
          <a:ln/>
        </p:spPr>
      </p:sp>
      <p:sp>
        <p:nvSpPr>
          <p:cNvPr id="11267" name="Rectangle 3"/>
          <p:cNvSpPr>
            <a:spLocks noGrp="1"/>
          </p:cNvSpPr>
          <p:nvPr>
            <p:ph type="body" idx="1"/>
          </p:nvPr>
        </p:nvSpPr>
        <p:spPr>
          <a:xfrm>
            <a:off x="685800" y="4343400"/>
            <a:ext cx="5486400" cy="3886200"/>
          </a:xfrm>
          <a:noFill/>
        </p:spPr>
        <p:txBody>
          <a:bodyPr/>
          <a:lstStyle/>
          <a:p>
            <a:r>
              <a:rPr lang="en-CA" altLang="en-US" u="sng" smtClean="0">
                <a:latin typeface="Arial" panose="020B0604020202020204" pitchFamily="34" charset="0"/>
                <a:hlinkClick r:id="rId3"/>
              </a:rPr>
              <a:t>Gender Differences in Police-Reported Violent Crime in Canada 2008</a:t>
            </a:r>
            <a:r>
              <a:rPr lang="en-CA" altLang="en-US" smtClean="0">
                <a:latin typeface="Arial" panose="020B0604020202020204" pitchFamily="34" charset="0"/>
                <a:hlinkClick r:id="rId3"/>
              </a:rPr>
              <a:t>, Roxan Vaillancourt, Canadian Centre for Justice Statistics, Statistics Canada, page 5.</a:t>
            </a:r>
            <a:endParaRPr lang="en-CA" altLang="en-US" smtClean="0">
              <a:latin typeface="Arial" panose="020B0604020202020204" pitchFamily="34" charset="0"/>
            </a:endParaRPr>
          </a:p>
          <a:p>
            <a:r>
              <a:rPr lang="en-CA" altLang="en-US" smtClean="0">
                <a:latin typeface="Arial" panose="020B0604020202020204" pitchFamily="34" charset="0"/>
              </a:rPr>
              <a:t>Family Violence in Canada, a Statistical Profile 2000 notes that eight percent of women and seven percent of men "experienced some type of violence by a partner during the previous 5 years“</a:t>
            </a:r>
          </a:p>
          <a:p>
            <a:r>
              <a:rPr lang="en-CA" altLang="en-US" smtClean="0">
                <a:latin typeface="Arial" panose="020B0604020202020204" pitchFamily="34" charset="0"/>
              </a:rPr>
              <a:t>1999 General Social Survey on Victimization (GSS), this national study found that eight percent of 14,269 women and seven percent of 11,607 men reported at least one incident of intimate partner violence committed by a current or ex-spouse between 1994 and 1999 (Statistics Canada, 2002). </a:t>
            </a:r>
          </a:p>
          <a:p>
            <a:endParaRPr lang="en-CA" altLang="en-US" smtClean="0">
              <a:latin typeface="Arial" panose="020B0604020202020204" pitchFamily="34" charset="0"/>
            </a:endParaRPr>
          </a:p>
        </p:txBody>
      </p:sp>
    </p:spTree>
    <p:extLst>
      <p:ext uri="{BB962C8B-B14F-4D97-AF65-F5344CB8AC3E}">
        <p14:creationId xmlns:p14="http://schemas.microsoft.com/office/powerpoint/2010/main" val="17811972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dirty="0" smtClean="0">
                <a:latin typeface="Arial" panose="020B0604020202020204" pitchFamily="34" charset="0"/>
              </a:rPr>
              <a:t>Watch</a:t>
            </a:r>
            <a:r>
              <a:rPr lang="en-CA" altLang="en-US" baseline="0" dirty="0" smtClean="0">
                <a:latin typeface="Arial" panose="020B0604020202020204" pitchFamily="34" charset="0"/>
              </a:rPr>
              <a:t> this short video clip and look for any warning signs or signs of high risk. </a:t>
            </a:r>
            <a:endParaRPr lang="en-CA" altLang="en-US" dirty="0" smtClean="0">
              <a:latin typeface="Arial" panose="020B0604020202020204" pitchFamily="34" charset="0"/>
            </a:endParaRPr>
          </a:p>
        </p:txBody>
      </p:sp>
      <p:sp>
        <p:nvSpPr>
          <p:cNvPr id="563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9" charset="-128"/>
              </a:defRPr>
            </a:lvl1pPr>
            <a:lvl2pPr marL="742950" indent="-285750">
              <a:defRPr sz="2400">
                <a:solidFill>
                  <a:schemeClr val="tx1"/>
                </a:solidFill>
                <a:latin typeface="Arial" panose="020B0604020202020204" pitchFamily="34" charset="0"/>
                <a:ea typeface="ヒラギノ角ゴ Pro W3" pitchFamily="-9" charset="-128"/>
              </a:defRPr>
            </a:lvl2pPr>
            <a:lvl3pPr marL="1143000" indent="-228600">
              <a:defRPr sz="2400">
                <a:solidFill>
                  <a:schemeClr val="tx1"/>
                </a:solidFill>
                <a:latin typeface="Arial" panose="020B0604020202020204" pitchFamily="34" charset="0"/>
                <a:ea typeface="ヒラギノ角ゴ Pro W3" pitchFamily="-9" charset="-128"/>
              </a:defRPr>
            </a:lvl3pPr>
            <a:lvl4pPr marL="1600200" indent="-228600">
              <a:defRPr sz="2400">
                <a:solidFill>
                  <a:schemeClr val="tx1"/>
                </a:solidFill>
                <a:latin typeface="Arial" panose="020B0604020202020204" pitchFamily="34" charset="0"/>
                <a:ea typeface="ヒラギノ角ゴ Pro W3" pitchFamily="-9" charset="-128"/>
              </a:defRPr>
            </a:lvl4pPr>
            <a:lvl5pPr marL="2057400" indent="-228600">
              <a:defRPr sz="2400">
                <a:solidFill>
                  <a:schemeClr val="tx1"/>
                </a:solidFill>
                <a:latin typeface="Arial" panose="020B0604020202020204" pitchFamily="34" charset="0"/>
                <a:ea typeface="ヒラギノ角ゴ Pro W3" pitchFamily="-9"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9pPr>
          </a:lstStyle>
          <a:p>
            <a:fld id="{642B6549-398A-4C0D-A8F8-C7FD027C29F9}" type="slidenum">
              <a:rPr lang="en-US" altLang="en-US" sz="1200"/>
              <a:pPr/>
              <a:t>35</a:t>
            </a:fld>
            <a:endParaRPr lang="en-US" altLang="en-US" sz="1200"/>
          </a:p>
        </p:txBody>
      </p:sp>
    </p:spTree>
    <p:extLst>
      <p:ext uri="{BB962C8B-B14F-4D97-AF65-F5344CB8AC3E}">
        <p14:creationId xmlns:p14="http://schemas.microsoft.com/office/powerpoint/2010/main" val="4076218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p:spPr>
        <p:txBody>
          <a:bodyPr/>
          <a:lstStyle/>
          <a:p>
            <a:r>
              <a:rPr lang="en-CA" altLang="en-US" smtClean="0">
                <a:latin typeface="Arial" panose="020B0604020202020204" pitchFamily="34" charset="0"/>
              </a:rPr>
              <a:t>Note that the SNCit conversation will happen later, when the woman is alone, not with her partner – for safety.</a:t>
            </a:r>
          </a:p>
        </p:txBody>
      </p:sp>
      <p:sp>
        <p:nvSpPr>
          <p:cNvPr id="60420" name="Slide Number Placeholder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ヒラギノ角ゴ Pro W3" pitchFamily="-9" charset="-128"/>
              </a:defRPr>
            </a:lvl1pPr>
            <a:lvl2pPr marL="742950" indent="-285750">
              <a:defRPr sz="2400">
                <a:solidFill>
                  <a:schemeClr val="tx1"/>
                </a:solidFill>
                <a:latin typeface="Arial" panose="020B0604020202020204" pitchFamily="34" charset="0"/>
                <a:ea typeface="ヒラギノ角ゴ Pro W3" pitchFamily="-9" charset="-128"/>
              </a:defRPr>
            </a:lvl2pPr>
            <a:lvl3pPr marL="1143000" indent="-228600">
              <a:defRPr sz="2400">
                <a:solidFill>
                  <a:schemeClr val="tx1"/>
                </a:solidFill>
                <a:latin typeface="Arial" panose="020B0604020202020204" pitchFamily="34" charset="0"/>
                <a:ea typeface="ヒラギノ角ゴ Pro W3" pitchFamily="-9" charset="-128"/>
              </a:defRPr>
            </a:lvl3pPr>
            <a:lvl4pPr marL="1600200" indent="-228600">
              <a:defRPr sz="2400">
                <a:solidFill>
                  <a:schemeClr val="tx1"/>
                </a:solidFill>
                <a:latin typeface="Arial" panose="020B0604020202020204" pitchFamily="34" charset="0"/>
                <a:ea typeface="ヒラギノ角ゴ Pro W3" pitchFamily="-9" charset="-128"/>
              </a:defRPr>
            </a:lvl4pPr>
            <a:lvl5pPr marL="2057400" indent="-228600">
              <a:defRPr sz="2400">
                <a:solidFill>
                  <a:schemeClr val="tx1"/>
                </a:solidFill>
                <a:latin typeface="Arial" panose="020B0604020202020204" pitchFamily="34" charset="0"/>
                <a:ea typeface="ヒラギノ角ゴ Pro W3" pitchFamily="-9"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9pPr>
          </a:lstStyle>
          <a:p>
            <a:fld id="{3627A3C4-F2B3-4962-93E3-0B9BC8D1B651}" type="slidenum">
              <a:rPr lang="en-US" altLang="en-US" sz="1200"/>
              <a:pPr/>
              <a:t>36</a:t>
            </a:fld>
            <a:endParaRPr lang="en-US" altLang="en-US" sz="1200"/>
          </a:p>
        </p:txBody>
      </p:sp>
    </p:spTree>
    <p:extLst>
      <p:ext uri="{BB962C8B-B14F-4D97-AF65-F5344CB8AC3E}">
        <p14:creationId xmlns:p14="http://schemas.microsoft.com/office/powerpoint/2010/main" val="38634307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p:spPr>
        <p:txBody>
          <a:bodyPr/>
          <a:lstStyle/>
          <a:p>
            <a:r>
              <a:rPr lang="en-CA" altLang="en-US" dirty="0" smtClean="0">
                <a:latin typeface="Arial" panose="020B0604020202020204" pitchFamily="34" charset="0"/>
              </a:rPr>
              <a:t>This is intended to be a quick practice just to give participants a chance to </a:t>
            </a:r>
            <a:r>
              <a:rPr lang="en-CA" altLang="en-US" dirty="0" err="1" smtClean="0">
                <a:latin typeface="Arial" panose="020B0604020202020204" pitchFamily="34" charset="0"/>
              </a:rPr>
              <a:t>SNCit</a:t>
            </a:r>
            <a:r>
              <a:rPr lang="en-CA" altLang="en-US" dirty="0" smtClean="0">
                <a:latin typeface="Arial" panose="020B0604020202020204" pitchFamily="34" charset="0"/>
              </a:rPr>
              <a:t> with a partner. They need only deliver their lines and then STOP, it is not a role play.  You want them to stop and check whether they were able to deliver the lines in a genuine way so that the person they are speaking to actually believes they are concerned. In a real situation, you stop after </a:t>
            </a:r>
            <a:r>
              <a:rPr lang="en-CA" altLang="en-US" dirty="0" err="1" smtClean="0">
                <a:latin typeface="Arial" panose="020B0604020202020204" pitchFamily="34" charset="0"/>
              </a:rPr>
              <a:t>SNCit</a:t>
            </a:r>
            <a:r>
              <a:rPr lang="en-CA" altLang="en-US" dirty="0" smtClean="0">
                <a:latin typeface="Arial" panose="020B0604020202020204" pitchFamily="34" charset="0"/>
              </a:rPr>
              <a:t> because the decision about what comes next should shift to the person you are speaking to, concerned about. </a:t>
            </a:r>
          </a:p>
        </p:txBody>
      </p:sp>
      <p:sp>
        <p:nvSpPr>
          <p:cNvPr id="58372" name="Slide Number Placeholder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ヒラギノ角ゴ Pro W3" pitchFamily="-9" charset="-128"/>
              </a:defRPr>
            </a:lvl1pPr>
            <a:lvl2pPr marL="742950" indent="-285750">
              <a:defRPr sz="2400">
                <a:solidFill>
                  <a:schemeClr val="tx1"/>
                </a:solidFill>
                <a:latin typeface="Arial" panose="020B0604020202020204" pitchFamily="34" charset="0"/>
                <a:ea typeface="ヒラギノ角ゴ Pro W3" pitchFamily="-9" charset="-128"/>
              </a:defRPr>
            </a:lvl2pPr>
            <a:lvl3pPr marL="1143000" indent="-228600">
              <a:defRPr sz="2400">
                <a:solidFill>
                  <a:schemeClr val="tx1"/>
                </a:solidFill>
                <a:latin typeface="Arial" panose="020B0604020202020204" pitchFamily="34" charset="0"/>
                <a:ea typeface="ヒラギノ角ゴ Pro W3" pitchFamily="-9" charset="-128"/>
              </a:defRPr>
            </a:lvl3pPr>
            <a:lvl4pPr marL="1600200" indent="-228600">
              <a:defRPr sz="2400">
                <a:solidFill>
                  <a:schemeClr val="tx1"/>
                </a:solidFill>
                <a:latin typeface="Arial" panose="020B0604020202020204" pitchFamily="34" charset="0"/>
                <a:ea typeface="ヒラギノ角ゴ Pro W3" pitchFamily="-9" charset="-128"/>
              </a:defRPr>
            </a:lvl4pPr>
            <a:lvl5pPr marL="2057400" indent="-228600">
              <a:defRPr sz="2400">
                <a:solidFill>
                  <a:schemeClr val="tx1"/>
                </a:solidFill>
                <a:latin typeface="Arial" panose="020B0604020202020204" pitchFamily="34" charset="0"/>
                <a:ea typeface="ヒラギノ角ゴ Pro W3" pitchFamily="-9"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9pPr>
          </a:lstStyle>
          <a:p>
            <a:fld id="{CE68F446-00F3-4518-A1AE-C2C9A4F756FF}" type="slidenum">
              <a:rPr lang="en-US" altLang="en-US" sz="1200"/>
              <a:pPr/>
              <a:t>38</a:t>
            </a:fld>
            <a:endParaRPr lang="en-US" altLang="en-US" sz="1200"/>
          </a:p>
        </p:txBody>
      </p:sp>
    </p:spTree>
    <p:extLst>
      <p:ext uri="{BB962C8B-B14F-4D97-AF65-F5344CB8AC3E}">
        <p14:creationId xmlns:p14="http://schemas.microsoft.com/office/powerpoint/2010/main" val="27789943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TextEdit="1"/>
          </p:cNvSpPr>
          <p:nvPr>
            <p:ph type="sldImg"/>
          </p:nvPr>
        </p:nvSpPr>
        <p:spPr>
          <a:ln/>
        </p:spPr>
      </p:sp>
      <p:sp>
        <p:nvSpPr>
          <p:cNvPr id="62467"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800" smtClean="0">
                <a:latin typeface="Arial" panose="020B0604020202020204" pitchFamily="34" charset="0"/>
              </a:rPr>
              <a:t>Unless you have lived in an abusive situation, you may ask ‘why doesn’t she just leave?’ When we ask that question – we are blaming her for what is happening. It is not her fault and it is not supportive to push her to do something that we want. And, there are many reasons why she stays. We can at least try to understand some of the traps or thinking that may keep her there. It must be her decision to leave – remember that she is most at risk when she is planning to leave or has left the relationship. The challenge for people who care about her is to find meaningful ways to support her that keep the door to help open.</a:t>
            </a:r>
          </a:p>
        </p:txBody>
      </p:sp>
    </p:spTree>
    <p:extLst>
      <p:ext uri="{BB962C8B-B14F-4D97-AF65-F5344CB8AC3E}">
        <p14:creationId xmlns:p14="http://schemas.microsoft.com/office/powerpoint/2010/main" val="31946657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TextEdit="1"/>
          </p:cNvSpPr>
          <p:nvPr>
            <p:ph type="sldImg"/>
          </p:nvPr>
        </p:nvSpPr>
        <p:spPr>
          <a:ln/>
        </p:spPr>
      </p:sp>
      <p:sp>
        <p:nvSpPr>
          <p:cNvPr id="64515"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sz="1800" smtClean="0">
                <a:latin typeface="Arial" panose="020B0604020202020204" pitchFamily="34" charset="0"/>
              </a:rPr>
              <a:t>There are professionals in your community who will help with safety planning – you can find them by calling the Assaulted Women’s Helpline or by finding your local contacts (e.g., the local shelter, police and many, many websites). </a:t>
            </a:r>
          </a:p>
          <a:p>
            <a:r>
              <a:rPr lang="en-CA" altLang="en-US" sz="1800" smtClean="0">
                <a:latin typeface="Arial" panose="020B0604020202020204" pitchFamily="34" charset="0"/>
              </a:rPr>
              <a:t>But you should also understand the basics of safety planning.  Get to know the brochure: what are the safety considerations you need to know if someone you know is being abused.</a:t>
            </a:r>
          </a:p>
          <a:p>
            <a:endParaRPr lang="en-US" altLang="en-US" sz="1800" smtClean="0">
              <a:latin typeface="Arial" panose="020B0604020202020204" pitchFamily="34" charset="0"/>
            </a:endParaRPr>
          </a:p>
        </p:txBody>
      </p:sp>
    </p:spTree>
    <p:extLst>
      <p:ext uri="{BB962C8B-B14F-4D97-AF65-F5344CB8AC3E}">
        <p14:creationId xmlns:p14="http://schemas.microsoft.com/office/powerpoint/2010/main" val="9851847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TextEdit="1"/>
          </p:cNvSpPr>
          <p:nvPr>
            <p:ph type="sldImg"/>
          </p:nvPr>
        </p:nvSpPr>
        <p:spPr>
          <a:ln/>
        </p:spPr>
      </p:sp>
      <p:sp>
        <p:nvSpPr>
          <p:cNvPr id="66563"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CA" altLang="en-US" sz="1600" smtClean="0">
                <a:latin typeface="Arial" panose="020B0604020202020204" pitchFamily="34" charset="0"/>
              </a:rPr>
              <a:t>Talking to abusive men is another innovative element in the NFF campaign. It is important to understand that the campaign is </a:t>
            </a:r>
            <a:r>
              <a:rPr lang="en-CA" altLang="en-US" sz="1600" b="1" smtClean="0">
                <a:latin typeface="Arial" panose="020B0604020202020204" pitchFamily="34" charset="0"/>
              </a:rPr>
              <a:t>not advocating for you to confront abusive men</a:t>
            </a:r>
            <a:r>
              <a:rPr lang="en-CA" altLang="en-US" sz="1600" smtClean="0">
                <a:latin typeface="Arial" panose="020B0604020202020204" pitchFamily="34" charset="0"/>
              </a:rPr>
              <a:t>, or to </a:t>
            </a:r>
            <a:r>
              <a:rPr lang="en-CA" altLang="en-US" sz="1600" b="1" smtClean="0">
                <a:latin typeface="Arial" panose="020B0604020202020204" pitchFamily="34" charset="0"/>
              </a:rPr>
              <a:t>challenge people you don’t know. </a:t>
            </a:r>
          </a:p>
          <a:p>
            <a:pPr>
              <a:lnSpc>
                <a:spcPct val="90000"/>
              </a:lnSpc>
            </a:pPr>
            <a:r>
              <a:rPr lang="en-CA" altLang="en-US" sz="1600" smtClean="0">
                <a:latin typeface="Arial" panose="020B0604020202020204" pitchFamily="34" charset="0"/>
              </a:rPr>
              <a:t>This brochure is intended to support the people who care about a person who is acting abusively. If your brother, your best friend or an uncle were behaving abusively toward his partner, </a:t>
            </a:r>
            <a:r>
              <a:rPr lang="en-CA" altLang="en-US" sz="1600" b="1" smtClean="0">
                <a:latin typeface="Arial" panose="020B0604020202020204" pitchFamily="34" charset="0"/>
              </a:rPr>
              <a:t>you might be the best person to have the conversation and suggest he gets help. </a:t>
            </a:r>
          </a:p>
          <a:p>
            <a:pPr>
              <a:lnSpc>
                <a:spcPct val="90000"/>
              </a:lnSpc>
            </a:pPr>
            <a:r>
              <a:rPr lang="en-CA" altLang="en-US" sz="1400" smtClean="0">
                <a:latin typeface="Arial" panose="020B0604020202020204" pitchFamily="34" charset="0"/>
              </a:rPr>
              <a:t>This brochure will give you ideas about how to do that. It is important not to take a confrontational attitude – which may be understandable, but rarely effective. We know that without some kind of intervention, abusive behaviour is likely to escalate. Figuring out how to intervene safely and effectively is the challenge. </a:t>
            </a:r>
          </a:p>
          <a:p>
            <a:pPr>
              <a:lnSpc>
                <a:spcPct val="90000"/>
              </a:lnSpc>
            </a:pPr>
            <a:r>
              <a:rPr lang="en-CA" altLang="en-US" sz="1400" smtClean="0">
                <a:latin typeface="Arial" panose="020B0604020202020204" pitchFamily="34" charset="0"/>
              </a:rPr>
              <a:t>Call the helpline first if you find yourself in a situation where you want to talk to someone you believe is acting abusively – don’t be afraid to get help yourself.</a:t>
            </a:r>
          </a:p>
          <a:p>
            <a:pPr>
              <a:lnSpc>
                <a:spcPct val="90000"/>
              </a:lnSpc>
            </a:pPr>
            <a:endParaRPr lang="en-CA" altLang="en-US" sz="1400" smtClean="0">
              <a:latin typeface="Arial" panose="020B0604020202020204" pitchFamily="34" charset="0"/>
            </a:endParaRPr>
          </a:p>
          <a:p>
            <a:pPr>
              <a:lnSpc>
                <a:spcPct val="90000"/>
              </a:lnSpc>
            </a:pPr>
            <a:r>
              <a:rPr lang="en-CA" altLang="en-US" sz="1400" smtClean="0">
                <a:latin typeface="Arial" panose="020B0604020202020204" pitchFamily="34" charset="0"/>
              </a:rPr>
              <a:t>A good book that explores the reality of abusive men is written by Lundy Bancroft – </a:t>
            </a:r>
            <a:r>
              <a:rPr lang="en-CA" altLang="en-US" sz="1400" i="1" smtClean="0">
                <a:latin typeface="Arial" panose="020B0604020202020204" pitchFamily="34" charset="0"/>
              </a:rPr>
              <a:t>Why Does He Do That? Inside the Minds of Angry and Controlling Men. </a:t>
            </a:r>
            <a:r>
              <a:rPr lang="en-CA" altLang="en-US" sz="1400" smtClean="0">
                <a:latin typeface="Arial" panose="020B0604020202020204" pitchFamily="34" charset="0"/>
              </a:rPr>
              <a:t>Bancroft has worked with over 2000 abusive men in a PAR program.</a:t>
            </a:r>
            <a:endParaRPr lang="en-CA" altLang="en-US" sz="1400" i="1" smtClean="0">
              <a:latin typeface="Arial" panose="020B0604020202020204" pitchFamily="34" charset="0"/>
            </a:endParaRPr>
          </a:p>
          <a:p>
            <a:pPr>
              <a:lnSpc>
                <a:spcPct val="90000"/>
              </a:lnSpc>
            </a:pPr>
            <a:endParaRPr lang="en-US" altLang="en-US" sz="1400" smtClean="0">
              <a:latin typeface="Arial" panose="020B0604020202020204" pitchFamily="34" charset="0"/>
            </a:endParaRPr>
          </a:p>
        </p:txBody>
      </p:sp>
    </p:spTree>
    <p:extLst>
      <p:ext uri="{BB962C8B-B14F-4D97-AF65-F5344CB8AC3E}">
        <p14:creationId xmlns:p14="http://schemas.microsoft.com/office/powerpoint/2010/main" val="36312356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TextEdit="1"/>
          </p:cNvSpPr>
          <p:nvPr>
            <p:ph type="sldImg"/>
          </p:nvPr>
        </p:nvSpPr>
        <p:spPr>
          <a:ln/>
        </p:spPr>
      </p:sp>
      <p:sp>
        <p:nvSpPr>
          <p:cNvPr id="68611"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smtClean="0">
                <a:latin typeface="Arial" panose="020B0604020202020204" pitchFamily="34" charset="0"/>
              </a:rPr>
              <a:t>The Assaulted Women’s Helpline phone number is in all of the brochures. The service is anonymous and confidential and is provided in up to 154 languages. </a:t>
            </a:r>
          </a:p>
          <a:p>
            <a:endParaRPr lang="en-CA" altLang="en-US" smtClean="0">
              <a:latin typeface="Arial" panose="020B0604020202020204" pitchFamily="34" charset="0"/>
            </a:endParaRPr>
          </a:p>
          <a:p>
            <a:r>
              <a:rPr lang="en-CA" altLang="en-US" smtClean="0">
                <a:latin typeface="Arial" panose="020B0604020202020204" pitchFamily="34" charset="0"/>
              </a:rPr>
              <a:t>There are experts in most communities in Ontario that can help workplaces conduct threat assessments, do safety planning and provide support and advice. </a:t>
            </a:r>
            <a:r>
              <a:rPr lang="en-CA" altLang="en-US" b="1" smtClean="0">
                <a:latin typeface="Arial" panose="020B0604020202020204" pitchFamily="34" charset="0"/>
              </a:rPr>
              <a:t>Note to facilitators – add another slide and list the local resources in your community.</a:t>
            </a:r>
          </a:p>
        </p:txBody>
      </p:sp>
    </p:spTree>
    <p:extLst>
      <p:ext uri="{BB962C8B-B14F-4D97-AF65-F5344CB8AC3E}">
        <p14:creationId xmlns:p14="http://schemas.microsoft.com/office/powerpoint/2010/main" val="35166167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TextEdit="1"/>
          </p:cNvSpPr>
          <p:nvPr>
            <p:ph type="sldImg"/>
          </p:nvPr>
        </p:nvSpPr>
        <p:spPr>
          <a:ln/>
        </p:spPr>
      </p:sp>
      <p:sp>
        <p:nvSpPr>
          <p:cNvPr id="70659"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sz="1800" smtClean="0">
                <a:latin typeface="Arial" panose="020B0604020202020204" pitchFamily="34" charset="0"/>
              </a:rPr>
              <a:t>Change happens in everyday ways. </a:t>
            </a:r>
          </a:p>
          <a:p>
            <a:r>
              <a:rPr lang="en-CA" altLang="en-US" sz="1800" smtClean="0">
                <a:latin typeface="Arial" panose="020B0604020202020204" pitchFamily="34" charset="0"/>
              </a:rPr>
              <a:t>We all have a role to play in creating the safe, supportive communities that we all want to live and work in. </a:t>
            </a:r>
          </a:p>
          <a:p>
            <a:r>
              <a:rPr lang="en-CA" altLang="en-US" sz="1800" smtClean="0">
                <a:latin typeface="Arial" panose="020B0604020202020204" pitchFamily="34" charset="0"/>
              </a:rPr>
              <a:t>If we just use our existing networks of relationships to spread the information and to generate discussion on this complex issue - we will achieve our goals. </a:t>
            </a:r>
          </a:p>
        </p:txBody>
      </p:sp>
    </p:spTree>
    <p:extLst>
      <p:ext uri="{BB962C8B-B14F-4D97-AF65-F5344CB8AC3E}">
        <p14:creationId xmlns:p14="http://schemas.microsoft.com/office/powerpoint/2010/main" val="3591066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800" smtClean="0">
                <a:latin typeface="Arial" panose="020B0604020202020204" pitchFamily="34" charset="0"/>
              </a:rPr>
              <a:t>For every person who takes action of any kind – it is impossible to know how far the information will travel and who will be affected. </a:t>
            </a:r>
          </a:p>
          <a:p>
            <a:pPr eaLnBrk="1" hangingPunct="1"/>
            <a:r>
              <a:rPr lang="en-US" altLang="en-US" sz="1800" smtClean="0">
                <a:latin typeface="Arial" panose="020B0604020202020204" pitchFamily="34" charset="0"/>
              </a:rPr>
              <a:t>Little things count. </a:t>
            </a:r>
          </a:p>
          <a:p>
            <a:pPr eaLnBrk="1" hangingPunct="1"/>
            <a:r>
              <a:rPr lang="en-US" altLang="en-US" sz="1800" smtClean="0">
                <a:latin typeface="Arial" panose="020B0604020202020204" pitchFamily="34" charset="0"/>
              </a:rPr>
              <a:t>Tell someone about the campaign, carry the brochures, know what the resources are in your community.</a:t>
            </a:r>
          </a:p>
          <a:p>
            <a:pPr eaLnBrk="1" hangingPunct="1"/>
            <a:r>
              <a:rPr lang="en-US" altLang="en-US" sz="1800" smtClean="0">
                <a:latin typeface="Arial" panose="020B0604020202020204" pitchFamily="34" charset="0"/>
              </a:rPr>
              <a:t>It all counts – the little things matter.</a:t>
            </a:r>
          </a:p>
        </p:txBody>
      </p:sp>
      <p:sp>
        <p:nvSpPr>
          <p:cNvPr id="7270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9" charset="-128"/>
              </a:defRPr>
            </a:lvl1pPr>
            <a:lvl2pPr marL="742950" indent="-285750">
              <a:defRPr sz="2400">
                <a:solidFill>
                  <a:schemeClr val="tx1"/>
                </a:solidFill>
                <a:latin typeface="Arial" panose="020B0604020202020204" pitchFamily="34" charset="0"/>
                <a:ea typeface="ヒラギノ角ゴ Pro W3" pitchFamily="-9" charset="-128"/>
              </a:defRPr>
            </a:lvl2pPr>
            <a:lvl3pPr marL="1143000" indent="-228600">
              <a:defRPr sz="2400">
                <a:solidFill>
                  <a:schemeClr val="tx1"/>
                </a:solidFill>
                <a:latin typeface="Arial" panose="020B0604020202020204" pitchFamily="34" charset="0"/>
                <a:ea typeface="ヒラギノ角ゴ Pro W3" pitchFamily="-9" charset="-128"/>
              </a:defRPr>
            </a:lvl3pPr>
            <a:lvl4pPr marL="1600200" indent="-228600">
              <a:defRPr sz="2400">
                <a:solidFill>
                  <a:schemeClr val="tx1"/>
                </a:solidFill>
                <a:latin typeface="Arial" panose="020B0604020202020204" pitchFamily="34" charset="0"/>
                <a:ea typeface="ヒラギノ角ゴ Pro W3" pitchFamily="-9" charset="-128"/>
              </a:defRPr>
            </a:lvl4pPr>
            <a:lvl5pPr marL="2057400" indent="-228600">
              <a:defRPr sz="2400">
                <a:solidFill>
                  <a:schemeClr val="tx1"/>
                </a:solidFill>
                <a:latin typeface="Arial" panose="020B0604020202020204" pitchFamily="34" charset="0"/>
                <a:ea typeface="ヒラギノ角ゴ Pro W3" pitchFamily="-9"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9pPr>
          </a:lstStyle>
          <a:p>
            <a:pPr eaLnBrk="1" hangingPunct="1"/>
            <a:fld id="{EF197476-3336-4F1D-877F-3C216B8896D6}" type="slidenum">
              <a:rPr lang="en-US" altLang="en-US" sz="1200">
                <a:solidFill>
                  <a:srgbClr val="000000"/>
                </a:solidFill>
                <a:latin typeface="Times New Roman" panose="02020603050405020304" pitchFamily="18" charset="0"/>
              </a:rPr>
              <a:pPr eaLnBrk="1" hangingPunct="1"/>
              <a:t>44</a:t>
            </a:fld>
            <a:endParaRPr lang="en-US" alt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1654079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TextEdit="1"/>
          </p:cNvSpPr>
          <p:nvPr>
            <p:ph type="sldImg"/>
          </p:nvPr>
        </p:nvSpPr>
        <p:spPr>
          <a:ln/>
        </p:spPr>
      </p:sp>
      <p:sp>
        <p:nvSpPr>
          <p:cNvPr id="74755"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400" smtClean="0">
              <a:latin typeface="Arial" panose="020B0604020202020204" pitchFamily="34" charset="0"/>
            </a:endParaRPr>
          </a:p>
        </p:txBody>
      </p:sp>
    </p:spTree>
    <p:extLst>
      <p:ext uri="{BB962C8B-B14F-4D97-AF65-F5344CB8AC3E}">
        <p14:creationId xmlns:p14="http://schemas.microsoft.com/office/powerpoint/2010/main" val="3563572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This chart tells an important part of the story.  At the wide base you see the most common form of dv that is “situational”.  On the left you can see the “gender proportions” arrow that indicates men &amp; women engage in situations of violence relatively equally… This kind of violence happens when the couple is responding to something in the situation – and do so using violence of some kind. As the level of aggression increases, you can see that the gender proportion shifts up to male dominated violence. The “risk” arrow to the right tells you that as the aggression increases, so too does the risk. </a:t>
            </a:r>
          </a:p>
          <a:p>
            <a:endParaRPr lang="en-CA" dirty="0" smtClean="0"/>
          </a:p>
          <a:p>
            <a:r>
              <a:rPr lang="en-CA" dirty="0" smtClean="0"/>
              <a:t>Violence exists on a continuum.  At the top of triangle is “coercive control”.  Remember that coercive control is not about responding to a situation – the purpose of this form of  violence is to dominate; create fear and psychological dependence.  It should also be noted that even at the base of triangle where the violence is ‘equally’ perpetrated by men and women, women experience the most serious injuries and are more likely to be hospitalized.</a:t>
            </a:r>
          </a:p>
          <a:p>
            <a:endParaRPr lang="en-CA" dirty="0" smtClean="0"/>
          </a:p>
          <a:p>
            <a:endParaRPr lang="en-CA" dirty="0"/>
          </a:p>
        </p:txBody>
      </p:sp>
      <p:sp>
        <p:nvSpPr>
          <p:cNvPr id="4" name="Slide Number Placeholder 3"/>
          <p:cNvSpPr>
            <a:spLocks noGrp="1"/>
          </p:cNvSpPr>
          <p:nvPr>
            <p:ph type="sldNum" sz="quarter" idx="10"/>
          </p:nvPr>
        </p:nvSpPr>
        <p:spPr/>
        <p:txBody>
          <a:bodyPr/>
          <a:lstStyle/>
          <a:p>
            <a:pPr>
              <a:defRPr/>
            </a:pPr>
            <a:fld id="{7E90DBD0-7E96-5249-AFB8-02DE0DC4621A}" type="slidenum">
              <a:rPr lang="en-US" smtClean="0"/>
              <a:pPr>
                <a:defRPr/>
              </a:pPr>
              <a:t>5</a:t>
            </a:fld>
            <a:endParaRPr lang="en-US"/>
          </a:p>
        </p:txBody>
      </p:sp>
    </p:spTree>
    <p:extLst>
      <p:ext uri="{BB962C8B-B14F-4D97-AF65-F5344CB8AC3E}">
        <p14:creationId xmlns:p14="http://schemas.microsoft.com/office/powerpoint/2010/main" val="28307963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TextEdit="1"/>
          </p:cNvSpPr>
          <p:nvPr>
            <p:ph type="sldImg"/>
          </p:nvPr>
        </p:nvSpPr>
        <p:spPr>
          <a:ln/>
        </p:spPr>
      </p:sp>
      <p:sp>
        <p:nvSpPr>
          <p:cNvPr id="76803"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sz="1800" smtClean="0">
              <a:latin typeface="Arial" panose="020B0604020202020204" pitchFamily="34" charset="0"/>
            </a:endParaRPr>
          </a:p>
        </p:txBody>
      </p:sp>
    </p:spTree>
    <p:extLst>
      <p:ext uri="{BB962C8B-B14F-4D97-AF65-F5344CB8AC3E}">
        <p14:creationId xmlns:p14="http://schemas.microsoft.com/office/powerpoint/2010/main" val="1144658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E90DBD0-7E96-5249-AFB8-02DE0DC4621A}" type="slidenum">
              <a:rPr lang="en-US" smtClean="0"/>
              <a:pPr>
                <a:defRPr/>
              </a:pPr>
              <a:t>6</a:t>
            </a:fld>
            <a:endParaRPr lang="en-US"/>
          </a:p>
        </p:txBody>
      </p:sp>
    </p:spTree>
    <p:extLst>
      <p:ext uri="{BB962C8B-B14F-4D97-AF65-F5344CB8AC3E}">
        <p14:creationId xmlns:p14="http://schemas.microsoft.com/office/powerpoint/2010/main" val="287883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7E90DBD0-7E96-5249-AFB8-02DE0DC4621A}" type="slidenum">
              <a:rPr lang="en-US" smtClean="0"/>
              <a:pPr>
                <a:defRPr/>
              </a:pPr>
              <a:t>7</a:t>
            </a:fld>
            <a:endParaRPr lang="en-US"/>
          </a:p>
        </p:txBody>
      </p:sp>
    </p:spTree>
    <p:extLst>
      <p:ext uri="{BB962C8B-B14F-4D97-AF65-F5344CB8AC3E}">
        <p14:creationId xmlns:p14="http://schemas.microsoft.com/office/powerpoint/2010/main" val="1801764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TextEdit="1"/>
          </p:cNvSpPr>
          <p:nvPr>
            <p:ph type="sldImg"/>
          </p:nvPr>
        </p:nvSpPr>
        <p:spPr>
          <a:ln/>
        </p:spPr>
      </p:sp>
      <p:sp>
        <p:nvSpPr>
          <p:cNvPr id="73731" name="Rectangle 3"/>
          <p:cNvSpPr>
            <a:spLocks noGrp="1"/>
          </p:cNvSpPr>
          <p:nvPr>
            <p:ph type="body" idx="1"/>
          </p:nvPr>
        </p:nvSpPr>
        <p:spPr>
          <a:xfrm>
            <a:off x="685800" y="4343400"/>
            <a:ext cx="5486400" cy="3886200"/>
          </a:xfrm>
        </p:spPr>
        <p:txBody>
          <a:bodyPr>
            <a:normAutofit/>
          </a:bodyPr>
          <a:lstStyle/>
          <a:p>
            <a:pPr eaLnBrk="1" hangingPunct="1">
              <a:buClr>
                <a:schemeClr val="tx1"/>
              </a:buClr>
              <a:buSzPct val="60000"/>
              <a:defRPr/>
            </a:pPr>
            <a:r>
              <a:rPr lang="en-US" sz="1600" dirty="0">
                <a:effectLst>
                  <a:outerShdw blurRad="38100" dist="38100" dir="2700000" algn="tl">
                    <a:srgbClr val="C0C0C0"/>
                  </a:outerShdw>
                </a:effectLst>
                <a:cs typeface="Times New Roman" pitchFamily="18" charset="0"/>
              </a:rPr>
              <a:t>NFF specifically addresses coercive control and because it is almost always women who are victims, for this reason, we refer to it as woman abuse. Men do experience coercive control but there is less known about their experiences because their situations do not come to the attention of police, require hospitalization or end in murder to the same degree as women. Research is needed to better understand men’s experience of coercive control and how it differs from, or is similar to women.  </a:t>
            </a:r>
            <a:endParaRPr lang="en-CA" sz="1600" dirty="0">
              <a:effectLst>
                <a:outerShdw blurRad="38100" dist="38100" dir="2700000" algn="tl">
                  <a:srgbClr val="C0C0C0"/>
                </a:outerShdw>
              </a:effectLst>
            </a:endParaRPr>
          </a:p>
        </p:txBody>
      </p:sp>
    </p:spTree>
    <p:extLst>
      <p:ext uri="{BB962C8B-B14F-4D97-AF65-F5344CB8AC3E}">
        <p14:creationId xmlns:p14="http://schemas.microsoft.com/office/powerpoint/2010/main" val="421520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ヒラギノ角ゴ Pro W3" pitchFamily="-9" charset="-128"/>
              </a:defRPr>
            </a:lvl1pPr>
            <a:lvl2pPr marL="742950" indent="-285750">
              <a:defRPr sz="2400">
                <a:solidFill>
                  <a:schemeClr val="tx1"/>
                </a:solidFill>
                <a:latin typeface="Arial" panose="020B0604020202020204" pitchFamily="34" charset="0"/>
                <a:ea typeface="ヒラギノ角ゴ Pro W3" pitchFamily="-9" charset="-128"/>
              </a:defRPr>
            </a:lvl2pPr>
            <a:lvl3pPr marL="1143000" indent="-228600">
              <a:defRPr sz="2400">
                <a:solidFill>
                  <a:schemeClr val="tx1"/>
                </a:solidFill>
                <a:latin typeface="Arial" panose="020B0604020202020204" pitchFamily="34" charset="0"/>
                <a:ea typeface="ヒラギノ角ゴ Pro W3" pitchFamily="-9" charset="-128"/>
              </a:defRPr>
            </a:lvl3pPr>
            <a:lvl4pPr marL="1600200" indent="-228600">
              <a:defRPr sz="2400">
                <a:solidFill>
                  <a:schemeClr val="tx1"/>
                </a:solidFill>
                <a:latin typeface="Arial" panose="020B0604020202020204" pitchFamily="34" charset="0"/>
                <a:ea typeface="ヒラギノ角ゴ Pro W3" pitchFamily="-9" charset="-128"/>
              </a:defRPr>
            </a:lvl4pPr>
            <a:lvl5pPr marL="2057400" indent="-228600">
              <a:defRPr sz="2400">
                <a:solidFill>
                  <a:schemeClr val="tx1"/>
                </a:solidFill>
                <a:latin typeface="Arial" panose="020B0604020202020204" pitchFamily="34" charset="0"/>
                <a:ea typeface="ヒラギノ角ゴ Pro W3" pitchFamily="-9"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9pPr>
          </a:lstStyle>
          <a:p>
            <a:fld id="{47B0705D-13F5-4FAC-AE93-B7AD8CE8FE06}" type="slidenum">
              <a:rPr lang="en-CA" altLang="en-US" sz="1200"/>
              <a:pPr/>
              <a:t>9</a:t>
            </a:fld>
            <a:endParaRPr lang="en-CA" altLang="en-US" sz="1200"/>
          </a:p>
        </p:txBody>
      </p:sp>
      <p:sp>
        <p:nvSpPr>
          <p:cNvPr id="18435" name="Rectangle 1026"/>
          <p:cNvSpPr>
            <a:spLocks noGrp="1" noRot="1" noChangeAspect="1" noChangeArrowheads="1" noTextEdit="1"/>
          </p:cNvSpPr>
          <p:nvPr>
            <p:ph type="sldImg"/>
          </p:nvPr>
        </p:nvSpPr>
        <p:spPr>
          <a:solidFill>
            <a:srgbClr val="FFFFFF"/>
          </a:solidFill>
          <a:ln/>
        </p:spPr>
      </p:sp>
      <p:sp>
        <p:nvSpPr>
          <p:cNvPr id="18436" name="Rectangle 1027"/>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r>
              <a:rPr lang="en-US" altLang="en-US" smtClean="0">
                <a:latin typeface="Arial" panose="020B0604020202020204" pitchFamily="34" charset="0"/>
              </a:rPr>
              <a:t>To understand woman abuse, we have to look beyond the behaviours to the motivation. The motivation is to gain power and control over another person. Often someone using abusive behaviour will only use as much force as they have to in order to maintain their control. They can do this through threats or warnings. Many women have described, “the look,”  a warning look that lets her know she had better not step out of line. </a:t>
            </a:r>
          </a:p>
        </p:txBody>
      </p:sp>
    </p:spTree>
    <p:extLst>
      <p:ext uri="{BB962C8B-B14F-4D97-AF65-F5344CB8AC3E}">
        <p14:creationId xmlns:p14="http://schemas.microsoft.com/office/powerpoint/2010/main" val="629526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a:defRPr/>
            </a:pPr>
            <a:r>
              <a:rPr lang="en-US" dirty="0" smtClean="0"/>
              <a:t>Ellen Pence, who spent her life working to end violence against women, helped to develop a graphic representation of how the behaviours of domestic violence hold together the relationship of power and control in a relationship.</a:t>
            </a:r>
          </a:p>
          <a:p>
            <a:pPr>
              <a:defRPr/>
            </a:pPr>
            <a:endParaRPr lang="en-US" dirty="0" smtClean="0"/>
          </a:p>
          <a:p>
            <a:pPr>
              <a:defRPr/>
            </a:pPr>
            <a:r>
              <a:rPr lang="en-US" dirty="0" smtClean="0"/>
              <a:t>Trainer Tip:  Show the power &amp; control wheel slide (take out the copy in their package)…How did they do at identifying the major kinds of abuse?  Don’t go into a lot of detail…just ask them to check to see how they did at identifying the major categories of abuse. The wheel captures the experience of 20,000 victims of abuse.</a:t>
            </a:r>
          </a:p>
          <a:p>
            <a:pPr>
              <a:defRPr/>
            </a:pPr>
            <a:endParaRPr lang="en-US" dirty="0" smtClean="0"/>
          </a:p>
          <a:p>
            <a:pPr>
              <a:defRPr/>
            </a:pPr>
            <a:r>
              <a:rPr lang="en-US" dirty="0" smtClean="0"/>
              <a:t>Ellen Pence  - a bit of history about here…Let’s hear her talk about how the Power &amp; Control wheel was created…. </a:t>
            </a:r>
          </a:p>
          <a:p>
            <a:pPr>
              <a:defRPr/>
            </a:pPr>
            <a:endParaRPr lang="en-US" dirty="0" smtClean="0"/>
          </a:p>
          <a:p>
            <a:pPr>
              <a:defRPr/>
            </a:pPr>
            <a:r>
              <a:rPr lang="en-US" b="1" dirty="0" smtClean="0"/>
              <a:t>(Insert Ellen Pence </a:t>
            </a:r>
            <a:r>
              <a:rPr lang="en-US" b="1" dirty="0" err="1" smtClean="0"/>
              <a:t>youtube</a:t>
            </a:r>
            <a:r>
              <a:rPr lang="en-US" b="1" dirty="0" smtClean="0"/>
              <a:t> clip) http://www.youtube.com/watch?feature=player_embedded&amp;v=r9dZOgr78eE</a:t>
            </a:r>
          </a:p>
          <a:p>
            <a:pPr>
              <a:defRPr/>
            </a:pPr>
            <a:endParaRPr lang="en-US" dirty="0" smtClean="0"/>
          </a:p>
          <a:p>
            <a:pPr>
              <a:defRPr/>
            </a:pPr>
            <a:r>
              <a:rPr lang="en-US" dirty="0" smtClean="0"/>
              <a:t>Ask if any questions about the types of abuse, </a:t>
            </a:r>
            <a:r>
              <a:rPr lang="en-US" dirty="0" err="1" smtClean="0"/>
              <a:t>p&amp;c</a:t>
            </a:r>
            <a:r>
              <a:rPr lang="en-US" dirty="0" smtClean="0"/>
              <a:t> wheel?</a:t>
            </a:r>
          </a:p>
          <a:p>
            <a:pPr>
              <a:defRPr/>
            </a:pPr>
            <a:endParaRPr lang="en-US" dirty="0" smtClean="0"/>
          </a:p>
          <a:p>
            <a:pPr>
              <a:defRPr/>
            </a:pPr>
            <a:endParaRPr lang="en-US" dirty="0" smtClean="0"/>
          </a:p>
          <a:p>
            <a:pPr>
              <a:defRPr/>
            </a:pPr>
            <a:r>
              <a:rPr lang="en-US" dirty="0" smtClean="0"/>
              <a:t>Going to show you a video clip of a scenario in a second…Give (brief) history of Missed Opportunities campaign. As watch the video, watch for all the types of abuse you see referenced or inferred in this scenario.  Feel free to refer to the P &amp; C Wheel as do so. </a:t>
            </a:r>
          </a:p>
          <a:p>
            <a:pPr>
              <a:defRPr/>
            </a:pPr>
            <a:r>
              <a:rPr lang="en-US" dirty="0" smtClean="0"/>
              <a:t>Show Missed Opportunities scene 2  </a:t>
            </a:r>
          </a:p>
          <a:p>
            <a:pPr>
              <a:defRPr/>
            </a:pPr>
            <a:endParaRPr lang="en-US" dirty="0" smtClean="0"/>
          </a:p>
          <a:p>
            <a:pPr>
              <a:defRPr/>
            </a:pPr>
            <a:r>
              <a:rPr lang="en-US" dirty="0" smtClean="0"/>
              <a:t>Stand up, find someone from another table…the 2 of you exchange notes about what types of abuse were referenced.  Give 2- 4 minutes (or when energy lags)…ask them to return to their tables &amp; sit down.  Any Questions?  </a:t>
            </a:r>
          </a:p>
          <a:p>
            <a:pPr>
              <a:defRPr/>
            </a:pPr>
            <a:endParaRPr lang="en-US" dirty="0" smtClean="0"/>
          </a:p>
          <a:p>
            <a:pPr>
              <a:defRPr/>
            </a:pPr>
            <a:r>
              <a:rPr lang="en-US" dirty="0" smtClean="0"/>
              <a:t>We would say this scenario is a good example of coercive control….What stands out for you about coercive control as you experienced it in this clip?  </a:t>
            </a:r>
          </a:p>
        </p:txBody>
      </p:sp>
      <p:sp>
        <p:nvSpPr>
          <p:cNvPr id="2150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9" charset="-128"/>
              </a:defRPr>
            </a:lvl1pPr>
            <a:lvl2pPr marL="742950" indent="-285750">
              <a:defRPr sz="2400">
                <a:solidFill>
                  <a:schemeClr val="tx1"/>
                </a:solidFill>
                <a:latin typeface="Arial" panose="020B0604020202020204" pitchFamily="34" charset="0"/>
                <a:ea typeface="ヒラギノ角ゴ Pro W3" pitchFamily="-9" charset="-128"/>
              </a:defRPr>
            </a:lvl2pPr>
            <a:lvl3pPr marL="1143000" indent="-228600">
              <a:defRPr sz="2400">
                <a:solidFill>
                  <a:schemeClr val="tx1"/>
                </a:solidFill>
                <a:latin typeface="Arial" panose="020B0604020202020204" pitchFamily="34" charset="0"/>
                <a:ea typeface="ヒラギノ角ゴ Pro W3" pitchFamily="-9" charset="-128"/>
              </a:defRPr>
            </a:lvl3pPr>
            <a:lvl4pPr marL="1600200" indent="-228600">
              <a:defRPr sz="2400">
                <a:solidFill>
                  <a:schemeClr val="tx1"/>
                </a:solidFill>
                <a:latin typeface="Arial" panose="020B0604020202020204" pitchFamily="34" charset="0"/>
                <a:ea typeface="ヒラギノ角ゴ Pro W3" pitchFamily="-9" charset="-128"/>
              </a:defRPr>
            </a:lvl4pPr>
            <a:lvl5pPr marL="2057400" indent="-228600">
              <a:defRPr sz="2400">
                <a:solidFill>
                  <a:schemeClr val="tx1"/>
                </a:solidFill>
                <a:latin typeface="Arial" panose="020B0604020202020204" pitchFamily="34" charset="0"/>
                <a:ea typeface="ヒラギノ角ゴ Pro W3" pitchFamily="-9"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9" charset="-128"/>
              </a:defRPr>
            </a:lvl9pPr>
          </a:lstStyle>
          <a:p>
            <a:fld id="{C2E64DF7-55ED-49E9-AF3F-E8E5C85F2E97}" type="slidenum">
              <a:rPr lang="en-US" altLang="en-US" sz="1200">
                <a:solidFill>
                  <a:srgbClr val="000000"/>
                </a:solidFill>
              </a:rPr>
              <a:pPr/>
              <a:t>11</a:t>
            </a:fld>
            <a:endParaRPr lang="en-US" altLang="en-US" sz="1200">
              <a:solidFill>
                <a:srgbClr val="000000"/>
              </a:solidFill>
            </a:endParaRPr>
          </a:p>
        </p:txBody>
      </p:sp>
    </p:spTree>
    <p:extLst>
      <p:ext uri="{BB962C8B-B14F-4D97-AF65-F5344CB8AC3E}">
        <p14:creationId xmlns:p14="http://schemas.microsoft.com/office/powerpoint/2010/main" val="35992663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1"/>
          <p:cNvSpPr/>
          <p:nvPr userDrawn="1"/>
        </p:nvSpPr>
        <p:spPr bwMode="auto">
          <a:xfrm>
            <a:off x="0" y="0"/>
            <a:ext cx="9144000" cy="6324600"/>
          </a:xfrm>
          <a:prstGeom prst="rect">
            <a:avLst/>
          </a:prstGeom>
          <a:solidFill>
            <a:srgbClr val="341D61"/>
          </a:solidFill>
          <a:ln w="9525" cap="flat" cmpd="sng" algn="ctr">
            <a:noFill/>
            <a:prstDash val="solid"/>
            <a:round/>
            <a:headEnd type="none" w="med" len="med"/>
            <a:tailEnd type="none" w="med" len="med"/>
          </a:ln>
          <a:effectLst/>
          <a:extLst/>
        </p:spPr>
        <p:txBody>
          <a:bodyPr>
            <a:prstTxWarp prst="textNoShape">
              <a:avLst/>
            </a:prstTxWarp>
          </a:bodyPr>
          <a:lstStyle/>
          <a:p>
            <a:pPr eaLnBrk="0" hangingPunct="0">
              <a:defRPr/>
            </a:pPr>
            <a:endParaRPr lang="en-US" dirty="0">
              <a:latin typeface="Arial" charset="0"/>
              <a:ea typeface="ヒラギノ角ゴ Pro W3" pitchFamily="-9" charset="-128"/>
              <a:cs typeface="ヒラギノ角ゴ Pro W3" pitchFamily="-105" charset="-128"/>
            </a:endParaRPr>
          </a:p>
        </p:txBody>
      </p:sp>
      <p:sp>
        <p:nvSpPr>
          <p:cNvPr id="3" name="Rectangle 2"/>
          <p:cNvSpPr/>
          <p:nvPr userDrawn="1"/>
        </p:nvSpPr>
        <p:spPr bwMode="auto">
          <a:xfrm>
            <a:off x="0" y="6356350"/>
            <a:ext cx="9144000" cy="501650"/>
          </a:xfrm>
          <a:prstGeom prst="rect">
            <a:avLst/>
          </a:prstGeom>
          <a:solidFill>
            <a:srgbClr val="07A3CA"/>
          </a:solidFill>
          <a:ln w="9525" cap="flat" cmpd="sng" algn="ctr">
            <a:noFill/>
            <a:prstDash val="solid"/>
            <a:round/>
            <a:headEnd type="none" w="med" len="med"/>
            <a:tailEnd type="none" w="med" len="med"/>
          </a:ln>
          <a:effectLst/>
          <a:extLst/>
        </p:spPr>
        <p:txBody>
          <a:bodyPr>
            <a:prstTxWarp prst="textNoShape">
              <a:avLst/>
            </a:prstTxWarp>
          </a:bodyPr>
          <a:lstStyle/>
          <a:p>
            <a:pPr eaLnBrk="0" hangingPunct="0">
              <a:defRPr/>
            </a:pPr>
            <a:endParaRPr lang="en-US">
              <a:latin typeface="Arial" charset="0"/>
              <a:ea typeface="ヒラギノ角ゴ Pro W3" pitchFamily="-9" charset="-128"/>
              <a:cs typeface="ヒラギノ角ゴ Pro W3" pitchFamily="-105" charset="-128"/>
            </a:endParaRPr>
          </a:p>
        </p:txBody>
      </p:sp>
      <p:sp>
        <p:nvSpPr>
          <p:cNvPr id="4" name="Rectangle 3"/>
          <p:cNvSpPr/>
          <p:nvPr userDrawn="1"/>
        </p:nvSpPr>
        <p:spPr bwMode="auto">
          <a:xfrm>
            <a:off x="0" y="6248400"/>
            <a:ext cx="9144000" cy="409575"/>
          </a:xfrm>
          <a:prstGeom prst="rect">
            <a:avLst/>
          </a:prstGeom>
          <a:solidFill>
            <a:srgbClr val="B2CF33"/>
          </a:solidFill>
          <a:ln w="9525" cap="flat" cmpd="sng" algn="ctr">
            <a:noFill/>
            <a:prstDash val="solid"/>
            <a:round/>
            <a:headEnd type="none" w="med" len="med"/>
            <a:tailEnd type="none" w="med" len="med"/>
          </a:ln>
          <a:effectLst/>
          <a:extLst/>
        </p:spPr>
        <p:txBody>
          <a:bodyPr>
            <a:prstTxWarp prst="textNoShape">
              <a:avLst/>
            </a:prstTxWarp>
          </a:bodyPr>
          <a:lstStyle/>
          <a:p>
            <a:pPr eaLnBrk="0" hangingPunct="0">
              <a:defRPr/>
            </a:pPr>
            <a:endParaRPr lang="en-US">
              <a:latin typeface="Arial" charset="0"/>
              <a:ea typeface="ヒラギノ角ゴ Pro W3" pitchFamily="-9" charset="-128"/>
              <a:cs typeface="ヒラギノ角ゴ Pro W3" pitchFamily="-105" charset="-128"/>
            </a:endParaRPr>
          </a:p>
        </p:txBody>
      </p:sp>
      <p:sp>
        <p:nvSpPr>
          <p:cNvPr id="5" name="TextBox 4"/>
          <p:cNvSpPr txBox="1"/>
          <p:nvPr userDrawn="1"/>
        </p:nvSpPr>
        <p:spPr>
          <a:xfrm>
            <a:off x="2108200" y="3306763"/>
            <a:ext cx="6850063" cy="1570037"/>
          </a:xfrm>
          <a:prstGeom prst="rect">
            <a:avLst/>
          </a:prstGeom>
          <a:noFill/>
        </p:spPr>
        <p:txBody>
          <a:bodyPr>
            <a:spAutoFit/>
          </a:bodyPr>
          <a:lstStyle/>
          <a:p>
            <a:pPr>
              <a:spcAft>
                <a:spcPts val="0"/>
              </a:spcAft>
              <a:defRPr/>
            </a:pPr>
            <a:r>
              <a:rPr lang="en-US" sz="4800" dirty="0">
                <a:solidFill>
                  <a:srgbClr val="B2CF33"/>
                </a:solidFill>
                <a:latin typeface="Arial" pitchFamily="-105" charset="0"/>
                <a:ea typeface="ヒラギノ角ゴ Pro W3" pitchFamily="-105" charset="-128"/>
                <a:cs typeface="ヒラギノ角ゴ Pro W3" pitchFamily="-105" charset="-128"/>
              </a:rPr>
              <a:t>Working together </a:t>
            </a:r>
            <a:r>
              <a:rPr lang="en-US" sz="4800" dirty="0">
                <a:solidFill>
                  <a:schemeClr val="bg1"/>
                </a:solidFill>
                <a:latin typeface="Arial" pitchFamily="-105" charset="0"/>
                <a:ea typeface="ヒラギノ角ゴ Pro W3" pitchFamily="-105" charset="-128"/>
                <a:cs typeface="ヒラギノ角ゴ Pro W3" pitchFamily="-105" charset="-128"/>
              </a:rPr>
              <a:t/>
            </a:r>
            <a:br>
              <a:rPr lang="en-US" sz="4800" dirty="0">
                <a:solidFill>
                  <a:schemeClr val="bg1"/>
                </a:solidFill>
                <a:latin typeface="Arial" pitchFamily="-105" charset="0"/>
                <a:ea typeface="ヒラギノ角ゴ Pro W3" pitchFamily="-105" charset="-128"/>
                <a:cs typeface="ヒラギノ角ゴ Pro W3" pitchFamily="-105" charset="-128"/>
              </a:rPr>
            </a:br>
            <a:r>
              <a:rPr lang="en-US" sz="4800" dirty="0">
                <a:solidFill>
                  <a:schemeClr val="bg1"/>
                </a:solidFill>
                <a:latin typeface="Arial" pitchFamily="-105" charset="0"/>
                <a:ea typeface="ヒラギノ角ゴ Pro W3" pitchFamily="-105" charset="-128"/>
                <a:cs typeface="ヒラギノ角ゴ Pro W3" pitchFamily="-105" charset="-128"/>
              </a:rPr>
              <a:t>to end abuse</a:t>
            </a:r>
          </a:p>
        </p:txBody>
      </p:sp>
      <p:pic>
        <p:nvPicPr>
          <p:cNvPr id="6" name="Picture 16" descr="NFF_2013_cmyk_WH_txt.png"/>
          <p:cNvPicPr>
            <a:picLocks noChangeAspect="1"/>
          </p:cNvPicPr>
          <p:nvPr userDrawn="1"/>
        </p:nvPicPr>
        <p:blipFill>
          <a:blip r:embed="rId2"/>
          <a:srcRect/>
          <a:stretch>
            <a:fillRect/>
          </a:stretch>
        </p:blipFill>
        <p:spPr bwMode="auto">
          <a:xfrm>
            <a:off x="2212975" y="1504950"/>
            <a:ext cx="4572000" cy="1463675"/>
          </a:xfrm>
          <a:prstGeom prst="rect">
            <a:avLst/>
          </a:prstGeom>
          <a:noFill/>
          <a:ln w="9525">
            <a:noFill/>
            <a:miter lim="800000"/>
            <a:headEnd/>
            <a:tailEnd/>
          </a:ln>
        </p:spPr>
      </p:pic>
      <p:pic>
        <p:nvPicPr>
          <p:cNvPr id="7" name="Picture 17" descr="Western_CREVAC_Final_WH.png"/>
          <p:cNvPicPr>
            <a:picLocks noChangeAspect="1"/>
          </p:cNvPicPr>
          <p:nvPr userDrawn="1"/>
        </p:nvPicPr>
        <p:blipFill>
          <a:blip r:embed="rId3"/>
          <a:srcRect/>
          <a:stretch>
            <a:fillRect/>
          </a:stretch>
        </p:blipFill>
        <p:spPr bwMode="auto">
          <a:xfrm>
            <a:off x="577850" y="165100"/>
            <a:ext cx="3200400" cy="436563"/>
          </a:xfrm>
          <a:prstGeom prst="rect">
            <a:avLst/>
          </a:prstGeom>
          <a:noFill/>
          <a:ln w="9525">
            <a:noFill/>
            <a:miter lim="800000"/>
            <a:headEnd/>
            <a:tailEnd/>
          </a:ln>
        </p:spPr>
      </p:pic>
      <p:cxnSp>
        <p:nvCxnSpPr>
          <p:cNvPr id="8" name="Straight Connector 18"/>
          <p:cNvCxnSpPr>
            <a:cxnSpLocks noChangeShapeType="1"/>
          </p:cNvCxnSpPr>
          <p:nvPr userDrawn="1"/>
        </p:nvCxnSpPr>
        <p:spPr bwMode="auto">
          <a:xfrm>
            <a:off x="2197100" y="3167063"/>
            <a:ext cx="6946900" cy="1587"/>
          </a:xfrm>
          <a:prstGeom prst="line">
            <a:avLst/>
          </a:prstGeom>
          <a:noFill/>
          <a:ln w="9525">
            <a:solidFill>
              <a:srgbClr val="07A3CA"/>
            </a:solidFill>
            <a:round/>
            <a:headEnd/>
            <a:tailEnd/>
          </a:ln>
        </p:spPr>
      </p:cxnSp>
      <p:sp>
        <p:nvSpPr>
          <p:cNvPr id="9" name="Oval 8"/>
          <p:cNvSpPr/>
          <p:nvPr userDrawn="1"/>
        </p:nvSpPr>
        <p:spPr bwMode="auto">
          <a:xfrm>
            <a:off x="2079625" y="3105150"/>
            <a:ext cx="122238" cy="120650"/>
          </a:xfrm>
          <a:prstGeom prst="ellipse">
            <a:avLst/>
          </a:prstGeom>
          <a:noFill/>
          <a:ln w="9525" cap="flat" cmpd="sng" algn="ctr">
            <a:solidFill>
              <a:srgbClr val="07A3CA"/>
            </a:solidFill>
            <a:prstDash val="solid"/>
            <a:round/>
            <a:headEnd type="none" w="med" len="med"/>
            <a:tailEnd type="none" w="med" len="med"/>
          </a:ln>
          <a:effectLst/>
          <a:extLst/>
        </p:spPr>
        <p:txBody>
          <a:bodyPr>
            <a:prstTxWarp prst="textNoShape">
              <a:avLst/>
            </a:prstTxWarp>
          </a:bodyPr>
          <a:lstStyle/>
          <a:p>
            <a:pPr eaLnBrk="0" hangingPunct="0">
              <a:defRPr/>
            </a:pPr>
            <a:endParaRPr lang="en-US">
              <a:latin typeface="Arial" charset="0"/>
              <a:ea typeface="ヒラギノ角ゴ Pro W3" pitchFamily="-9" charset="-128"/>
              <a:cs typeface="ヒラギノ角ゴ Pro W3" pitchFamily="-105" charset="-128"/>
            </a:endParaRPr>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90600"/>
            <a:ext cx="1943100" cy="44958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85800" y="990600"/>
            <a:ext cx="5676900" cy="4495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Tree>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4403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20871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146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33867" y="609600"/>
            <a:ext cx="9076267" cy="1143000"/>
          </a:xfrm>
          <a:prstGeom prst="rect">
            <a:avLst/>
          </a:prstGeom>
        </p:spPr>
        <p:txBody>
          <a:bodyPr/>
          <a:lstStyle/>
          <a:p>
            <a:r>
              <a:rPr lang="en-US" smtClean="0"/>
              <a:t>Click to edit Master title style</a:t>
            </a:r>
            <a:endParaRPr lang="en-CA"/>
          </a:p>
        </p:txBody>
      </p:sp>
      <p:sp>
        <p:nvSpPr>
          <p:cNvPr id="3" name="SmartArt Placeholder 2"/>
          <p:cNvSpPr>
            <a:spLocks noGrp="1"/>
          </p:cNvSpPr>
          <p:nvPr>
            <p:ph type="dgm" idx="1"/>
          </p:nvPr>
        </p:nvSpPr>
        <p:spPr>
          <a:xfrm>
            <a:off x="846666" y="2286000"/>
            <a:ext cx="7653867" cy="4114800"/>
          </a:xfrm>
          <a:prstGeom prst="rect">
            <a:avLst/>
          </a:prstGeom>
        </p:spPr>
        <p:txBody>
          <a:bodyPr/>
          <a:lstStyle/>
          <a:p>
            <a:pPr lvl="0"/>
            <a:endParaRPr lang="en-CA" noProof="0" smtClean="0"/>
          </a:p>
        </p:txBody>
      </p:sp>
    </p:spTree>
    <p:extLst>
      <p:ext uri="{BB962C8B-B14F-4D97-AF65-F5344CB8AC3E}">
        <p14:creationId xmlns:p14="http://schemas.microsoft.com/office/powerpoint/2010/main" val="22630550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solidFill>
                  <a:prstClr val="black">
                    <a:tint val="75000"/>
                  </a:prstClr>
                </a:solidFill>
                <a:latin typeface="Arial" charset="0"/>
              </a:defRPr>
            </a:lvl1pPr>
          </a:lstStyle>
          <a:p>
            <a:pPr>
              <a:defRPr/>
            </a:pPr>
            <a:fld id="{55DE33DA-84D5-43B9-AB01-31A38DE2B38D}" type="datetime1">
              <a:rPr lang="en-CA"/>
              <a:pPr>
                <a:defRPr/>
              </a:pPr>
              <a:t>03/04/2014</a:t>
            </a:fld>
            <a:endParaRPr lang="en-CA"/>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solidFill>
                  <a:prstClr val="black">
                    <a:tint val="75000"/>
                  </a:prstClr>
                </a:solidFill>
                <a:latin typeface="Arial" charset="0"/>
              </a:defRPr>
            </a:lvl1pPr>
          </a:lstStyle>
          <a:p>
            <a:pPr>
              <a:defRPr/>
            </a:pPr>
            <a:endParaRPr lang="en-CA"/>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solidFill>
                  <a:srgbClr val="898989"/>
                </a:solidFill>
              </a:defRPr>
            </a:lvl1pPr>
          </a:lstStyle>
          <a:p>
            <a:pPr>
              <a:defRPr/>
            </a:pPr>
            <a:fld id="{5C0AC684-8F68-4532-8B1A-6C752FBA01AD}" type="slidenum">
              <a:rPr lang="en-CA" altLang="en-US"/>
              <a:pPr>
                <a:defRPr/>
              </a:pPr>
              <a:t>‹#›</a:t>
            </a:fld>
            <a:endParaRPr lang="en-CA" altLang="en-US"/>
          </a:p>
        </p:txBody>
      </p:sp>
    </p:spTree>
    <p:extLst>
      <p:ext uri="{BB962C8B-B14F-4D97-AF65-F5344CB8AC3E}">
        <p14:creationId xmlns:p14="http://schemas.microsoft.com/office/powerpoint/2010/main" val="12219637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503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3606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596126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08150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47491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06571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179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67038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44978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72711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8414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11724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97044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937640"/>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5513264"/>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85800" y="1905000"/>
            <a:ext cx="3810000" cy="3581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905000"/>
            <a:ext cx="3810000" cy="3581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295400"/>
            <a:ext cx="7772400"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2209800"/>
            <a:ext cx="7772400" cy="3581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p:nvPr userDrawn="1"/>
        </p:nvSpPr>
        <p:spPr bwMode="auto">
          <a:xfrm>
            <a:off x="0" y="0"/>
            <a:ext cx="9144000" cy="838200"/>
          </a:xfrm>
          <a:prstGeom prst="rect">
            <a:avLst/>
          </a:prstGeom>
          <a:solidFill>
            <a:srgbClr val="341D61"/>
          </a:solidFill>
          <a:ln w="9525" cap="flat" cmpd="sng" algn="ctr">
            <a:noFill/>
            <a:prstDash val="solid"/>
            <a:round/>
            <a:headEnd type="none" w="med" len="med"/>
            <a:tailEnd type="none" w="med" len="med"/>
          </a:ln>
          <a:effectLst/>
          <a:extLst/>
        </p:spPr>
        <p:txBody>
          <a:bodyPr>
            <a:prstTxWarp prst="textNoShape">
              <a:avLst/>
            </a:prstTxWarp>
          </a:bodyPr>
          <a:lstStyle/>
          <a:p>
            <a:pPr eaLnBrk="0" hangingPunct="0">
              <a:defRPr/>
            </a:pPr>
            <a:endParaRPr lang="en-US">
              <a:latin typeface="Arial" charset="0"/>
              <a:ea typeface="ヒラギノ角ゴ Pro W3" pitchFamily="-9" charset="-128"/>
              <a:cs typeface="ヒラギノ角ゴ Pro W3" pitchFamily="-105" charset="-128"/>
            </a:endParaRPr>
          </a:p>
        </p:txBody>
      </p:sp>
      <p:sp>
        <p:nvSpPr>
          <p:cNvPr id="7" name="Rectangle 6"/>
          <p:cNvSpPr/>
          <p:nvPr userDrawn="1"/>
        </p:nvSpPr>
        <p:spPr bwMode="auto">
          <a:xfrm>
            <a:off x="0" y="762000"/>
            <a:ext cx="9144000" cy="134938"/>
          </a:xfrm>
          <a:prstGeom prst="rect">
            <a:avLst/>
          </a:prstGeom>
          <a:solidFill>
            <a:srgbClr val="01AEF0"/>
          </a:solidFill>
          <a:ln w="9525" cap="flat" cmpd="sng" algn="ctr">
            <a:noFill/>
            <a:prstDash val="solid"/>
            <a:round/>
            <a:headEnd type="none" w="med" len="med"/>
            <a:tailEnd type="none" w="med" len="med"/>
          </a:ln>
          <a:effectLst/>
          <a:extLst/>
        </p:spPr>
        <p:txBody>
          <a:bodyPr>
            <a:prstTxWarp prst="textNoShape">
              <a:avLst/>
            </a:prstTxWarp>
          </a:bodyPr>
          <a:lstStyle/>
          <a:p>
            <a:pPr eaLnBrk="0" hangingPunct="0">
              <a:defRPr/>
            </a:pPr>
            <a:endParaRPr lang="en-US">
              <a:latin typeface="Arial" charset="0"/>
              <a:ea typeface="ヒラギノ角ゴ Pro W3" pitchFamily="-9" charset="-128"/>
              <a:cs typeface="ヒラギノ角ゴ Pro W3" pitchFamily="-105" charset="-128"/>
            </a:endParaRPr>
          </a:p>
        </p:txBody>
      </p:sp>
      <p:sp>
        <p:nvSpPr>
          <p:cNvPr id="8" name="Rectangle 7"/>
          <p:cNvSpPr/>
          <p:nvPr userDrawn="1"/>
        </p:nvSpPr>
        <p:spPr bwMode="auto">
          <a:xfrm>
            <a:off x="0" y="685800"/>
            <a:ext cx="9144000" cy="144463"/>
          </a:xfrm>
          <a:prstGeom prst="rect">
            <a:avLst/>
          </a:prstGeom>
          <a:solidFill>
            <a:srgbClr val="B2CF33"/>
          </a:solidFill>
          <a:ln w="9525" cap="flat" cmpd="sng" algn="ctr">
            <a:noFill/>
            <a:prstDash val="solid"/>
            <a:round/>
            <a:headEnd type="none" w="med" len="med"/>
            <a:tailEnd type="none" w="med" len="med"/>
          </a:ln>
          <a:effectLst/>
          <a:extLst/>
        </p:spPr>
        <p:txBody>
          <a:bodyPr>
            <a:prstTxWarp prst="textNoShape">
              <a:avLst/>
            </a:prstTxWarp>
          </a:bodyPr>
          <a:lstStyle/>
          <a:p>
            <a:pPr eaLnBrk="0" hangingPunct="0">
              <a:defRPr/>
            </a:pPr>
            <a:endParaRPr lang="en-US">
              <a:latin typeface="Arial" charset="0"/>
              <a:ea typeface="ヒラギノ角ゴ Pro W3" pitchFamily="-9" charset="-128"/>
              <a:cs typeface="ヒラギノ角ゴ Pro W3" pitchFamily="-105" charset="-128"/>
            </a:endParaRPr>
          </a:p>
        </p:txBody>
      </p:sp>
      <p:pic>
        <p:nvPicPr>
          <p:cNvPr id="1031" name="Picture 8" descr="Western_CREVAC_Final_WH.png"/>
          <p:cNvPicPr>
            <a:picLocks noChangeAspect="1"/>
          </p:cNvPicPr>
          <p:nvPr userDrawn="1"/>
        </p:nvPicPr>
        <p:blipFill>
          <a:blip r:embed="rId35"/>
          <a:srcRect/>
          <a:stretch>
            <a:fillRect/>
          </a:stretch>
        </p:blipFill>
        <p:spPr bwMode="auto">
          <a:xfrm>
            <a:off x="577850" y="165100"/>
            <a:ext cx="3200400" cy="436563"/>
          </a:xfrm>
          <a:prstGeom prst="rect">
            <a:avLst/>
          </a:prstGeom>
          <a:noFill/>
          <a:ln w="9525">
            <a:noFill/>
            <a:miter lim="800000"/>
            <a:headEnd/>
            <a:tailEnd/>
          </a:ln>
        </p:spPr>
      </p:pic>
      <p:cxnSp>
        <p:nvCxnSpPr>
          <p:cNvPr id="1032" name="Straight Connector 9"/>
          <p:cNvCxnSpPr>
            <a:cxnSpLocks noChangeShapeType="1"/>
            <a:stCxn id="11" idx="6"/>
          </p:cNvCxnSpPr>
          <p:nvPr userDrawn="1"/>
        </p:nvCxnSpPr>
        <p:spPr bwMode="auto">
          <a:xfrm flipV="1">
            <a:off x="620713" y="6021388"/>
            <a:ext cx="8523287" cy="0"/>
          </a:xfrm>
          <a:prstGeom prst="line">
            <a:avLst/>
          </a:prstGeom>
          <a:noFill/>
          <a:ln w="9525">
            <a:solidFill>
              <a:srgbClr val="07A3CA"/>
            </a:solidFill>
            <a:round/>
            <a:headEnd/>
            <a:tailEnd/>
          </a:ln>
        </p:spPr>
      </p:cxnSp>
      <p:sp>
        <p:nvSpPr>
          <p:cNvPr id="11" name="Oval 10"/>
          <p:cNvSpPr/>
          <p:nvPr userDrawn="1"/>
        </p:nvSpPr>
        <p:spPr bwMode="auto">
          <a:xfrm>
            <a:off x="533400" y="5978525"/>
            <a:ext cx="87313" cy="87313"/>
          </a:xfrm>
          <a:prstGeom prst="ellipse">
            <a:avLst/>
          </a:prstGeom>
          <a:noFill/>
          <a:ln w="9525" cap="flat" cmpd="sng" algn="ctr">
            <a:solidFill>
              <a:srgbClr val="07A3CA"/>
            </a:solidFill>
            <a:prstDash val="solid"/>
            <a:round/>
            <a:headEnd type="none" w="med" len="med"/>
            <a:tailEnd type="none" w="med" len="med"/>
          </a:ln>
          <a:effectLst/>
          <a:extLst/>
        </p:spPr>
        <p:txBody>
          <a:bodyPr>
            <a:prstTxWarp prst="textNoShape">
              <a:avLst/>
            </a:prstTxWarp>
          </a:bodyPr>
          <a:lstStyle/>
          <a:p>
            <a:pPr eaLnBrk="0" hangingPunct="0">
              <a:defRPr/>
            </a:pPr>
            <a:endParaRPr lang="en-US">
              <a:latin typeface="Arial" charset="0"/>
              <a:ea typeface="ヒラギノ角ゴ Pro W3" pitchFamily="-9" charset="-128"/>
              <a:cs typeface="ヒラギノ角ゴ Pro W3" pitchFamily="-105" charset="-128"/>
            </a:endParaRPr>
          </a:p>
        </p:txBody>
      </p:sp>
      <p:pic>
        <p:nvPicPr>
          <p:cNvPr id="1034" name="Picture 14" descr="NFF_2013_rgb.png"/>
          <p:cNvPicPr>
            <a:picLocks noChangeAspect="1"/>
          </p:cNvPicPr>
          <p:nvPr userDrawn="1"/>
        </p:nvPicPr>
        <p:blipFill>
          <a:blip r:embed="rId36"/>
          <a:srcRect/>
          <a:stretch>
            <a:fillRect/>
          </a:stretch>
        </p:blipFill>
        <p:spPr bwMode="auto">
          <a:xfrm>
            <a:off x="566738" y="6083300"/>
            <a:ext cx="1930400" cy="7239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778" r:id="rId1"/>
    <p:sldLayoutId id="2147484750" r:id="rId2"/>
    <p:sldLayoutId id="2147484751" r:id="rId3"/>
    <p:sldLayoutId id="2147484752" r:id="rId4"/>
    <p:sldLayoutId id="2147484753" r:id="rId5"/>
    <p:sldLayoutId id="2147484754" r:id="rId6"/>
    <p:sldLayoutId id="2147484755" r:id="rId7"/>
    <p:sldLayoutId id="2147484756" r:id="rId8"/>
    <p:sldLayoutId id="2147484757" r:id="rId9"/>
    <p:sldLayoutId id="2147484758" r:id="rId10"/>
    <p:sldLayoutId id="2147484759" r:id="rId11"/>
    <p:sldLayoutId id="2147484765" r:id="rId12"/>
    <p:sldLayoutId id="2147484774" r:id="rId13"/>
    <p:sldLayoutId id="2147484779" r:id="rId14"/>
    <p:sldLayoutId id="2147484780" r:id="rId15"/>
    <p:sldLayoutId id="2147484781" r:id="rId16"/>
    <p:sldLayoutId id="2147484782" r:id="rId17"/>
    <p:sldLayoutId id="2147484783" r:id="rId18"/>
    <p:sldLayoutId id="2147484784" r:id="rId19"/>
    <p:sldLayoutId id="2147484785" r:id="rId20"/>
    <p:sldLayoutId id="2147484786" r:id="rId21"/>
    <p:sldLayoutId id="2147484787" r:id="rId22"/>
    <p:sldLayoutId id="2147484788" r:id="rId23"/>
    <p:sldLayoutId id="2147484789" r:id="rId24"/>
    <p:sldLayoutId id="2147484790" r:id="rId25"/>
    <p:sldLayoutId id="2147484791" r:id="rId26"/>
    <p:sldLayoutId id="2147484792" r:id="rId27"/>
    <p:sldLayoutId id="2147484793" r:id="rId28"/>
    <p:sldLayoutId id="2147484794" r:id="rId29"/>
    <p:sldLayoutId id="2147484795" r:id="rId30"/>
    <p:sldLayoutId id="2147484796" r:id="rId31"/>
    <p:sldLayoutId id="2147484797" r:id="rId32"/>
    <p:sldLayoutId id="2147484798" r:id="rId33"/>
  </p:sldLayoutIdLst>
  <p:transition spd="slow">
    <p:fade/>
  </p:transition>
  <p:txStyles>
    <p:titleStyle>
      <a:lvl1pPr algn="l" rtl="0" eaLnBrk="0" fontAlgn="base" hangingPunct="0">
        <a:spcBef>
          <a:spcPct val="0"/>
        </a:spcBef>
        <a:spcAft>
          <a:spcPct val="0"/>
        </a:spcAft>
        <a:defRPr sz="3200" i="1">
          <a:solidFill>
            <a:schemeClr val="bg2"/>
          </a:solidFill>
          <a:latin typeface="+mj-lt"/>
          <a:ea typeface="+mj-ea"/>
          <a:cs typeface="ヒラギノ角ゴ Pro W3"/>
        </a:defRPr>
      </a:lvl1pPr>
      <a:lvl2pPr algn="l" rtl="0" eaLnBrk="0" fontAlgn="base" hangingPunct="0">
        <a:spcBef>
          <a:spcPct val="0"/>
        </a:spcBef>
        <a:spcAft>
          <a:spcPct val="0"/>
        </a:spcAft>
        <a:defRPr sz="3200" i="1">
          <a:solidFill>
            <a:schemeClr val="bg2"/>
          </a:solidFill>
          <a:latin typeface="Times" pitchFamily="-9" charset="0"/>
          <a:ea typeface="ヒラギノ角ゴ Pro W3" pitchFamily="-9" charset="-128"/>
          <a:cs typeface="ヒラギノ角ゴ Pro W3"/>
        </a:defRPr>
      </a:lvl2pPr>
      <a:lvl3pPr algn="l" rtl="0" eaLnBrk="0" fontAlgn="base" hangingPunct="0">
        <a:spcBef>
          <a:spcPct val="0"/>
        </a:spcBef>
        <a:spcAft>
          <a:spcPct val="0"/>
        </a:spcAft>
        <a:defRPr sz="3200" i="1">
          <a:solidFill>
            <a:schemeClr val="bg2"/>
          </a:solidFill>
          <a:latin typeface="Times" pitchFamily="-9" charset="0"/>
          <a:ea typeface="ヒラギノ角ゴ Pro W3" pitchFamily="-9" charset="-128"/>
          <a:cs typeface="ヒラギノ角ゴ Pro W3"/>
        </a:defRPr>
      </a:lvl3pPr>
      <a:lvl4pPr algn="l" rtl="0" eaLnBrk="0" fontAlgn="base" hangingPunct="0">
        <a:spcBef>
          <a:spcPct val="0"/>
        </a:spcBef>
        <a:spcAft>
          <a:spcPct val="0"/>
        </a:spcAft>
        <a:defRPr sz="3200" i="1">
          <a:solidFill>
            <a:schemeClr val="bg2"/>
          </a:solidFill>
          <a:latin typeface="Times" pitchFamily="-9" charset="0"/>
          <a:ea typeface="ヒラギノ角ゴ Pro W3" pitchFamily="-9" charset="-128"/>
          <a:cs typeface="ヒラギノ角ゴ Pro W3"/>
        </a:defRPr>
      </a:lvl4pPr>
      <a:lvl5pPr algn="l" rtl="0" eaLnBrk="0" fontAlgn="base" hangingPunct="0">
        <a:spcBef>
          <a:spcPct val="0"/>
        </a:spcBef>
        <a:spcAft>
          <a:spcPct val="0"/>
        </a:spcAft>
        <a:defRPr sz="3200" i="1">
          <a:solidFill>
            <a:schemeClr val="bg2"/>
          </a:solidFill>
          <a:latin typeface="Times" pitchFamily="-9" charset="0"/>
          <a:ea typeface="ヒラギノ角ゴ Pro W3" pitchFamily="-9" charset="-128"/>
          <a:cs typeface="ヒラギノ角ゴ Pro W3"/>
        </a:defRPr>
      </a:lvl5pPr>
      <a:lvl6pPr marL="457200" algn="l" rtl="0" fontAlgn="base">
        <a:spcBef>
          <a:spcPct val="0"/>
        </a:spcBef>
        <a:spcAft>
          <a:spcPct val="0"/>
        </a:spcAft>
        <a:defRPr sz="3200" i="1">
          <a:solidFill>
            <a:schemeClr val="bg2"/>
          </a:solidFill>
          <a:latin typeface="Times" pitchFamily="-9" charset="0"/>
          <a:ea typeface="ヒラギノ角ゴ Pro W3" pitchFamily="-9" charset="-128"/>
        </a:defRPr>
      </a:lvl6pPr>
      <a:lvl7pPr marL="914400" algn="l" rtl="0" fontAlgn="base">
        <a:spcBef>
          <a:spcPct val="0"/>
        </a:spcBef>
        <a:spcAft>
          <a:spcPct val="0"/>
        </a:spcAft>
        <a:defRPr sz="3200" i="1">
          <a:solidFill>
            <a:schemeClr val="bg2"/>
          </a:solidFill>
          <a:latin typeface="Times" pitchFamily="-9" charset="0"/>
          <a:ea typeface="ヒラギノ角ゴ Pro W3" pitchFamily="-9" charset="-128"/>
        </a:defRPr>
      </a:lvl7pPr>
      <a:lvl8pPr marL="1371600" algn="l" rtl="0" fontAlgn="base">
        <a:spcBef>
          <a:spcPct val="0"/>
        </a:spcBef>
        <a:spcAft>
          <a:spcPct val="0"/>
        </a:spcAft>
        <a:defRPr sz="3200" i="1">
          <a:solidFill>
            <a:schemeClr val="bg2"/>
          </a:solidFill>
          <a:latin typeface="Times" pitchFamily="-9" charset="0"/>
          <a:ea typeface="ヒラギノ角ゴ Pro W3" pitchFamily="-9" charset="-128"/>
        </a:defRPr>
      </a:lvl8pPr>
      <a:lvl9pPr marL="1828800" algn="l" rtl="0" fontAlgn="base">
        <a:spcBef>
          <a:spcPct val="0"/>
        </a:spcBef>
        <a:spcAft>
          <a:spcPct val="0"/>
        </a:spcAft>
        <a:defRPr sz="3200" i="1">
          <a:solidFill>
            <a:schemeClr val="bg2"/>
          </a:solidFill>
          <a:latin typeface="Times" pitchFamily="-9" charset="0"/>
          <a:ea typeface="ヒラギノ角ゴ Pro W3" pitchFamily="-9" charset="-128"/>
        </a:defRPr>
      </a:lvl9pPr>
    </p:titleStyle>
    <p:bodyStyle>
      <a:lvl1pPr marL="342900" indent="-342900" algn="l" rtl="0" eaLnBrk="0" fontAlgn="base" hangingPunct="0">
        <a:spcBef>
          <a:spcPct val="20000"/>
        </a:spcBef>
        <a:spcAft>
          <a:spcPct val="0"/>
        </a:spcAft>
        <a:buChar char="•"/>
        <a:defRPr sz="2200">
          <a:solidFill>
            <a:schemeClr val="tx1"/>
          </a:solidFill>
          <a:latin typeface="+mn-lt"/>
          <a:ea typeface="+mn-ea"/>
          <a:cs typeface="ヒラギノ角ゴ Pro W3"/>
        </a:defRPr>
      </a:lvl1pPr>
      <a:lvl2pPr marL="742950" indent="-285750" algn="l" rtl="0" eaLnBrk="0" fontAlgn="base" hangingPunct="0">
        <a:spcBef>
          <a:spcPct val="20000"/>
        </a:spcBef>
        <a:spcAft>
          <a:spcPct val="0"/>
        </a:spcAft>
        <a:buChar char="–"/>
        <a:defRPr>
          <a:solidFill>
            <a:schemeClr val="tx1"/>
          </a:solidFill>
          <a:latin typeface="+mn-lt"/>
          <a:ea typeface="+mn-ea"/>
          <a:cs typeface="ヒラギノ角ゴ Pro W3"/>
        </a:defRPr>
      </a:lvl2pPr>
      <a:lvl3pPr marL="1143000" indent="-228600" algn="l" rtl="0" eaLnBrk="0" fontAlgn="base" hangingPunct="0">
        <a:spcBef>
          <a:spcPct val="20000"/>
        </a:spcBef>
        <a:spcAft>
          <a:spcPct val="0"/>
        </a:spcAft>
        <a:buChar char="•"/>
        <a:defRPr sz="1600">
          <a:solidFill>
            <a:schemeClr val="tx1"/>
          </a:solidFill>
          <a:latin typeface="+mn-lt"/>
          <a:ea typeface="+mn-ea"/>
          <a:cs typeface="ヒラギノ角ゴ Pro W3"/>
        </a:defRPr>
      </a:lvl3pPr>
      <a:lvl4pPr marL="1600200" indent="-228600" algn="l" rtl="0" eaLnBrk="0" fontAlgn="base" hangingPunct="0">
        <a:spcBef>
          <a:spcPct val="20000"/>
        </a:spcBef>
        <a:spcAft>
          <a:spcPct val="0"/>
        </a:spcAft>
        <a:buChar char="–"/>
        <a:defRPr sz="1400">
          <a:solidFill>
            <a:schemeClr val="tx1"/>
          </a:solidFill>
          <a:latin typeface="+mn-lt"/>
          <a:ea typeface="+mn-ea"/>
          <a:cs typeface="ヒラギノ角ゴ Pro W3"/>
        </a:defRPr>
      </a:lvl4pPr>
      <a:lvl5pPr marL="2057400" indent="-228600" algn="l" rtl="0" eaLnBrk="0" fontAlgn="base" hangingPunct="0">
        <a:spcBef>
          <a:spcPct val="20000"/>
        </a:spcBef>
        <a:spcAft>
          <a:spcPct val="0"/>
        </a:spcAft>
        <a:buChar char="»"/>
        <a:defRPr sz="1400">
          <a:solidFill>
            <a:schemeClr val="tx1"/>
          </a:solidFill>
          <a:latin typeface="+mn-lt"/>
          <a:ea typeface="+mn-ea"/>
          <a:cs typeface="ヒラギノ角ゴ Pro W3"/>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3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3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34.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15.wmf"/></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8.png"/><Relationship Id="rId4"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26.xml"/><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3" Type="http://schemas.openxmlformats.org/officeDocument/2006/relationships/hyperlink" Target="http://www.awhl.org/" TargetMode="External"/><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0.xml"/><Relationship Id="rId1" Type="http://schemas.openxmlformats.org/officeDocument/2006/relationships/slideLayout" Target="../slideLayouts/slideLayout31.xml"/><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09613" y="-22225"/>
            <a:ext cx="7772400" cy="596900"/>
          </a:xfrm>
        </p:spPr>
        <p:txBody>
          <a:bodyPr/>
          <a:lstStyle/>
          <a:p>
            <a:pPr algn="ctr">
              <a:defRPr/>
            </a:pPr>
            <a:r>
              <a:rPr lang="en-CA" b="1" dirty="0" smtClean="0">
                <a:solidFill>
                  <a:schemeClr val="bg1"/>
                </a:solidFill>
                <a:latin typeface="+mn-lt"/>
              </a:rPr>
              <a:t>			Ellen Pence</a:t>
            </a:r>
            <a:endParaRPr lang="en-CA" b="1" dirty="0">
              <a:solidFill>
                <a:schemeClr val="bg1"/>
              </a:solidFill>
              <a:latin typeface="+mn-lt"/>
            </a:endParaRPr>
          </a:p>
        </p:txBody>
      </p:sp>
      <p:pic>
        <p:nvPicPr>
          <p:cNvPr id="4" name="Ellen Pence, Battered Womens Movement Lead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9107" y="914400"/>
            <a:ext cx="8253412" cy="6190059"/>
          </a:xfrm>
          <a:prstGeom prst="rect">
            <a:avLst/>
          </a:prstGeom>
        </p:spPr>
      </p:pic>
    </p:spTree>
    <p:extLst>
      <p:ext uri="{BB962C8B-B14F-4D97-AF65-F5344CB8AC3E}">
        <p14:creationId xmlns:p14="http://schemas.microsoft.com/office/powerpoint/2010/main" val="4292977325"/>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Owner\Pictures\Import from HP Viewer\power_and_control_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990600"/>
            <a:ext cx="5703887" cy="5625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1406189"/>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p:cNvSpPr>
          <p:nvPr/>
        </p:nvSpPr>
        <p:spPr bwMode="auto">
          <a:xfrm>
            <a:off x="114300" y="9144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200">
                <a:solidFill>
                  <a:schemeClr val="tx1"/>
                </a:solidFill>
                <a:latin typeface="Arial" panose="020B0604020202020204" pitchFamily="34" charset="0"/>
                <a:ea typeface="ヒラギノ角ゴ Pro W3" pitchFamily="-9" charset="-128"/>
              </a:defRPr>
            </a:lvl1pPr>
            <a:lvl2pPr marL="742950" indent="-285750">
              <a:spcBef>
                <a:spcPct val="20000"/>
              </a:spcBef>
              <a:buChar char="–"/>
              <a:defRPr>
                <a:solidFill>
                  <a:schemeClr val="tx1"/>
                </a:solidFill>
                <a:latin typeface="Arial" panose="020B0604020202020204" pitchFamily="34" charset="0"/>
                <a:ea typeface="ヒラギノ角ゴ Pro W3" pitchFamily="-9" charset="-128"/>
              </a:defRPr>
            </a:lvl2pPr>
            <a:lvl3pPr marL="1143000" indent="-228600">
              <a:spcBef>
                <a:spcPct val="20000"/>
              </a:spcBef>
              <a:buChar char="•"/>
              <a:defRPr sz="1600">
                <a:solidFill>
                  <a:schemeClr val="tx1"/>
                </a:solidFill>
                <a:latin typeface="Arial" panose="020B0604020202020204" pitchFamily="34" charset="0"/>
                <a:ea typeface="ヒラギノ角ゴ Pro W3" pitchFamily="-9" charset="-128"/>
              </a:defRPr>
            </a:lvl3pPr>
            <a:lvl4pPr marL="1600200" indent="-228600">
              <a:spcBef>
                <a:spcPct val="20000"/>
              </a:spcBef>
              <a:buChar char="–"/>
              <a:defRPr sz="1400">
                <a:solidFill>
                  <a:schemeClr val="tx1"/>
                </a:solidFill>
                <a:latin typeface="Arial" panose="020B0604020202020204" pitchFamily="34" charset="0"/>
                <a:ea typeface="ヒラギノ角ゴ Pro W3" pitchFamily="-9" charset="-128"/>
              </a:defRPr>
            </a:lvl4pPr>
            <a:lvl5pPr marL="2057400" indent="-228600">
              <a:spcBef>
                <a:spcPct val="20000"/>
              </a:spcBef>
              <a:buChar char="»"/>
              <a:defRPr sz="1400">
                <a:solidFill>
                  <a:schemeClr val="tx1"/>
                </a:solidFill>
                <a:latin typeface="Arial" panose="020B0604020202020204" pitchFamily="34" charset="0"/>
                <a:ea typeface="ヒラギノ角ゴ Pro W3" pitchFamily="-9"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9pPr>
          </a:lstStyle>
          <a:p>
            <a:pPr algn="ctr">
              <a:spcBef>
                <a:spcPct val="0"/>
              </a:spcBef>
              <a:buFontTx/>
              <a:buNone/>
            </a:pPr>
            <a:r>
              <a:rPr lang="en-CA" altLang="en-US" sz="3200" b="1" kern="0" dirty="0">
                <a:solidFill>
                  <a:srgbClr val="321959"/>
                </a:solidFill>
                <a:latin typeface="Arial" pitchFamily="-65" charset="0"/>
                <a:ea typeface="Arial" pitchFamily="-65" charset="0"/>
                <a:cs typeface="Arial" pitchFamily="-65" charset="0"/>
              </a:rPr>
              <a:t>Why Focus on Woman Abuse?</a:t>
            </a:r>
          </a:p>
        </p:txBody>
      </p:sp>
      <p:sp>
        <p:nvSpPr>
          <p:cNvPr id="22531" name="TextBox 7"/>
          <p:cNvSpPr txBox="1">
            <a:spLocks noChangeArrowheads="1"/>
          </p:cNvSpPr>
          <p:nvPr/>
        </p:nvSpPr>
        <p:spPr bwMode="auto">
          <a:xfrm>
            <a:off x="685800" y="1828800"/>
            <a:ext cx="8001000"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200">
                <a:solidFill>
                  <a:schemeClr val="tx1"/>
                </a:solidFill>
                <a:latin typeface="Arial" panose="020B0604020202020204" pitchFamily="34" charset="0"/>
                <a:ea typeface="ヒラギノ角ゴ Pro W3" pitchFamily="-9" charset="-128"/>
              </a:defRPr>
            </a:lvl1pPr>
            <a:lvl2pPr>
              <a:spcBef>
                <a:spcPct val="20000"/>
              </a:spcBef>
              <a:buChar char="–"/>
              <a:defRPr>
                <a:solidFill>
                  <a:schemeClr val="tx1"/>
                </a:solidFill>
                <a:latin typeface="Arial" panose="020B0604020202020204" pitchFamily="34" charset="0"/>
                <a:ea typeface="ヒラギノ角ゴ Pro W3" pitchFamily="-9" charset="-128"/>
              </a:defRPr>
            </a:lvl2pPr>
            <a:lvl3pPr marL="1143000" indent="-228600">
              <a:spcBef>
                <a:spcPct val="20000"/>
              </a:spcBef>
              <a:buChar char="•"/>
              <a:defRPr sz="1600">
                <a:solidFill>
                  <a:schemeClr val="tx1"/>
                </a:solidFill>
                <a:latin typeface="Arial" panose="020B0604020202020204" pitchFamily="34" charset="0"/>
                <a:ea typeface="ヒラギノ角ゴ Pro W3" pitchFamily="-9" charset="-128"/>
              </a:defRPr>
            </a:lvl3pPr>
            <a:lvl4pPr marL="1600200" indent="-228600">
              <a:spcBef>
                <a:spcPct val="20000"/>
              </a:spcBef>
              <a:buChar char="–"/>
              <a:defRPr sz="1400">
                <a:solidFill>
                  <a:schemeClr val="tx1"/>
                </a:solidFill>
                <a:latin typeface="Arial" panose="020B0604020202020204" pitchFamily="34" charset="0"/>
                <a:ea typeface="ヒラギノ角ゴ Pro W3" pitchFamily="-9" charset="-128"/>
              </a:defRPr>
            </a:lvl4pPr>
            <a:lvl5pPr marL="2057400" indent="-228600">
              <a:spcBef>
                <a:spcPct val="20000"/>
              </a:spcBef>
              <a:buChar char="»"/>
              <a:defRPr sz="1400">
                <a:solidFill>
                  <a:schemeClr val="tx1"/>
                </a:solidFill>
                <a:latin typeface="Arial" panose="020B0604020202020204" pitchFamily="34" charset="0"/>
                <a:ea typeface="ヒラギノ角ゴ Pro W3" pitchFamily="-9"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9pPr>
          </a:lstStyle>
          <a:p>
            <a:pPr marL="0" lvl="1" eaLnBrk="1" hangingPunct="1">
              <a:spcBef>
                <a:spcPct val="0"/>
              </a:spcBef>
              <a:buFont typeface="Arial" panose="020B0604020202020204" pitchFamily="34" charset="0"/>
              <a:buChar char="•"/>
            </a:pPr>
            <a:r>
              <a:rPr lang="en-CA" altLang="en-US" sz="2800" dirty="0">
                <a:solidFill>
                  <a:srgbClr val="000000"/>
                </a:solidFill>
                <a:cs typeface="Arial" panose="020B0604020202020204" pitchFamily="34" charset="0"/>
              </a:rPr>
              <a:t> Highest risk cases </a:t>
            </a:r>
            <a:r>
              <a:rPr lang="en-CA" altLang="en-US" sz="3600" dirty="0">
                <a:solidFill>
                  <a:srgbClr val="000000"/>
                </a:solidFill>
                <a:cs typeface="Arial" panose="020B0604020202020204" pitchFamily="34" charset="0"/>
              </a:rPr>
              <a:t>	</a:t>
            </a:r>
            <a:r>
              <a:rPr lang="en-CA" altLang="en-US" sz="1800" dirty="0">
                <a:solidFill>
                  <a:srgbClr val="000000"/>
                </a:solidFill>
                <a:cs typeface="Arial" panose="020B0604020202020204" pitchFamily="34" charset="0"/>
              </a:rPr>
              <a:t>(Death Review Committees)</a:t>
            </a:r>
          </a:p>
          <a:p>
            <a:pPr marL="0" lvl="1" eaLnBrk="1" hangingPunct="1">
              <a:spcBef>
                <a:spcPct val="0"/>
              </a:spcBef>
              <a:buFont typeface="Arial" panose="020B0604020202020204" pitchFamily="34" charset="0"/>
              <a:buChar char="•"/>
            </a:pPr>
            <a:endParaRPr lang="en-CA" altLang="en-US" sz="1800" dirty="0">
              <a:solidFill>
                <a:srgbClr val="000000"/>
              </a:solidFill>
              <a:cs typeface="Arial" panose="020B0604020202020204" pitchFamily="34" charset="0"/>
            </a:endParaRPr>
          </a:p>
          <a:p>
            <a:pPr marL="0" lvl="1" eaLnBrk="1" hangingPunct="1">
              <a:spcBef>
                <a:spcPct val="0"/>
              </a:spcBef>
              <a:buFont typeface="Arial" panose="020B0604020202020204" pitchFamily="34" charset="0"/>
              <a:buChar char="•"/>
            </a:pPr>
            <a:r>
              <a:rPr lang="en-CA" altLang="en-US" sz="2800" dirty="0">
                <a:solidFill>
                  <a:srgbClr val="000000"/>
                </a:solidFill>
                <a:cs typeface="Arial" panose="020B0604020202020204" pitchFamily="34" charset="0"/>
              </a:rPr>
              <a:t> Most serious injuries</a:t>
            </a:r>
            <a:r>
              <a:rPr lang="en-CA" altLang="en-US" sz="3600" dirty="0">
                <a:solidFill>
                  <a:srgbClr val="000000"/>
                </a:solidFill>
                <a:cs typeface="Arial" panose="020B0604020202020204" pitchFamily="34" charset="0"/>
              </a:rPr>
              <a:t>	</a:t>
            </a:r>
            <a:r>
              <a:rPr lang="en-CA" altLang="en-US" sz="1800" dirty="0">
                <a:solidFill>
                  <a:srgbClr val="000000"/>
                </a:solidFill>
                <a:cs typeface="Arial" panose="020B0604020202020204" pitchFamily="34" charset="0"/>
              </a:rPr>
              <a:t>(Stats Can)</a:t>
            </a:r>
          </a:p>
          <a:p>
            <a:pPr marL="0" lvl="1" eaLnBrk="1" hangingPunct="1">
              <a:spcBef>
                <a:spcPct val="0"/>
              </a:spcBef>
              <a:buFont typeface="Arial" panose="020B0604020202020204" pitchFamily="34" charset="0"/>
              <a:buChar char="•"/>
            </a:pPr>
            <a:endParaRPr lang="en-CA" altLang="en-US" sz="2800" dirty="0">
              <a:solidFill>
                <a:srgbClr val="000000"/>
              </a:solidFill>
              <a:cs typeface="Arial" panose="020B0604020202020204" pitchFamily="34" charset="0"/>
            </a:endParaRPr>
          </a:p>
          <a:p>
            <a:pPr marL="0" lvl="1" eaLnBrk="1" hangingPunct="1">
              <a:spcBef>
                <a:spcPct val="0"/>
              </a:spcBef>
              <a:buFont typeface="Arial" panose="020B0604020202020204" pitchFamily="34" charset="0"/>
              <a:buChar char="•"/>
            </a:pPr>
            <a:r>
              <a:rPr lang="en-CA" altLang="en-US" sz="2800" dirty="0">
                <a:solidFill>
                  <a:srgbClr val="000000"/>
                </a:solidFill>
                <a:cs typeface="Arial" panose="020B0604020202020204" pitchFamily="34" charset="0"/>
              </a:rPr>
              <a:t> Preventable (because predictable)</a:t>
            </a:r>
          </a:p>
          <a:p>
            <a:pPr marL="0" lvl="1" eaLnBrk="1" hangingPunct="1">
              <a:spcBef>
                <a:spcPct val="0"/>
              </a:spcBef>
              <a:buFont typeface="Arial" panose="020B0604020202020204" pitchFamily="34" charset="0"/>
              <a:buChar char="•"/>
            </a:pPr>
            <a:endParaRPr lang="en-CA" altLang="en-US" sz="2800" dirty="0">
              <a:solidFill>
                <a:srgbClr val="000000"/>
              </a:solidFill>
              <a:cs typeface="Arial" panose="020B0604020202020204" pitchFamily="34" charset="0"/>
            </a:endParaRPr>
          </a:p>
          <a:p>
            <a:pPr marL="0" lvl="1" eaLnBrk="1" hangingPunct="1">
              <a:spcBef>
                <a:spcPct val="0"/>
              </a:spcBef>
              <a:buFont typeface="Arial" panose="020B0604020202020204" pitchFamily="34" charset="0"/>
              <a:buChar char="•"/>
            </a:pPr>
            <a:r>
              <a:rPr lang="en-CA" altLang="en-US" sz="2800" dirty="0">
                <a:solidFill>
                  <a:srgbClr val="000000"/>
                </a:solidFill>
                <a:cs typeface="Arial" panose="020B0604020202020204" pitchFamily="34" charset="0"/>
              </a:rPr>
              <a:t> Lifelong impact on children </a:t>
            </a:r>
          </a:p>
          <a:p>
            <a:pPr marL="0" lvl="1" eaLnBrk="1" hangingPunct="1">
              <a:spcBef>
                <a:spcPct val="0"/>
              </a:spcBef>
              <a:buFont typeface="Arial" panose="020B0604020202020204" pitchFamily="34" charset="0"/>
              <a:buChar char="•"/>
            </a:pPr>
            <a:endParaRPr lang="en-CA" altLang="en-US" sz="2800" dirty="0">
              <a:solidFill>
                <a:srgbClr val="000000"/>
              </a:solidFill>
              <a:cs typeface="Arial" panose="020B0604020202020204" pitchFamily="34" charset="0"/>
            </a:endParaRPr>
          </a:p>
          <a:p>
            <a:pPr marL="0" lvl="1" eaLnBrk="1" hangingPunct="1">
              <a:spcBef>
                <a:spcPct val="0"/>
              </a:spcBef>
              <a:buFont typeface="Arial" panose="020B0604020202020204" pitchFamily="34" charset="0"/>
              <a:buChar char="•"/>
            </a:pPr>
            <a:r>
              <a:rPr lang="en-CA" altLang="en-US" sz="2800" dirty="0">
                <a:solidFill>
                  <a:srgbClr val="000000"/>
                </a:solidFill>
                <a:cs typeface="Arial" panose="020B0604020202020204" pitchFamily="34" charset="0"/>
              </a:rPr>
              <a:t> Can’t change what you can’t name</a:t>
            </a:r>
          </a:p>
          <a:p>
            <a:pPr eaLnBrk="1" hangingPunct="1">
              <a:spcBef>
                <a:spcPct val="0"/>
              </a:spcBef>
              <a:buFontTx/>
              <a:buNone/>
            </a:pPr>
            <a:endParaRPr lang="en-US" altLang="en-US" sz="2800" dirty="0">
              <a:solidFill>
                <a:srgbClr val="000000"/>
              </a:solidFill>
              <a:cs typeface="Arial" panose="020B0604020202020204" pitchFamily="34" charset="0"/>
            </a:endParaRPr>
          </a:p>
        </p:txBody>
      </p:sp>
    </p:spTree>
    <p:extLst>
      <p:ext uri="{BB962C8B-B14F-4D97-AF65-F5344CB8AC3E}">
        <p14:creationId xmlns:p14="http://schemas.microsoft.com/office/powerpoint/2010/main" val="29840472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idx="4294967295"/>
          </p:nvPr>
        </p:nvSpPr>
        <p:spPr>
          <a:xfrm>
            <a:off x="38100" y="838200"/>
            <a:ext cx="91440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en-US" b="1" i="0" dirty="0">
                <a:solidFill>
                  <a:srgbClr val="321959"/>
                </a:solidFill>
                <a:latin typeface="Arial" pitchFamily="-65" charset="0"/>
                <a:ea typeface="Arial" pitchFamily="-65" charset="0"/>
                <a:cs typeface="Arial" pitchFamily="-65" charset="0"/>
              </a:rPr>
              <a:t>Women at Greater Risk</a:t>
            </a:r>
          </a:p>
        </p:txBody>
      </p:sp>
      <p:sp>
        <p:nvSpPr>
          <p:cNvPr id="41987" name="Content Placeholder 2"/>
          <p:cNvSpPr>
            <a:spLocks noGrp="1"/>
          </p:cNvSpPr>
          <p:nvPr>
            <p:ph idx="4294967295"/>
          </p:nvPr>
        </p:nvSpPr>
        <p:spPr>
          <a:xfrm>
            <a:off x="609600" y="1752600"/>
            <a:ext cx="8153400" cy="28194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a:defRPr/>
            </a:pPr>
            <a:r>
              <a:rPr lang="en-US" sz="2800" dirty="0" smtClean="0">
                <a:ea typeface="ＭＳ Ｐゴシック" pitchFamily="34" charset="-128"/>
                <a:cs typeface="Arial" charset="0"/>
              </a:rPr>
              <a:t>Aboriginal women</a:t>
            </a:r>
          </a:p>
          <a:p>
            <a:pPr lvl="1">
              <a:defRPr/>
            </a:pPr>
            <a:r>
              <a:rPr lang="en-US" sz="2400" dirty="0" smtClean="0">
                <a:ea typeface="ＭＳ Ｐゴシック" pitchFamily="34" charset="-128"/>
                <a:cs typeface="Arial" charset="0"/>
              </a:rPr>
              <a:t>5 - 7 times more likely to be killed</a:t>
            </a:r>
          </a:p>
          <a:p>
            <a:pPr lvl="1">
              <a:defRPr/>
            </a:pPr>
            <a:r>
              <a:rPr lang="en-US" sz="2400" dirty="0" smtClean="0">
                <a:ea typeface="ＭＳ Ｐゴシック" pitchFamily="34" charset="-128"/>
                <a:cs typeface="Arial" charset="0"/>
              </a:rPr>
              <a:t>582 missing/murdered women in Canada</a:t>
            </a:r>
          </a:p>
          <a:p>
            <a:pPr marL="457200" lvl="1" indent="0">
              <a:buFontTx/>
              <a:buNone/>
              <a:defRPr/>
            </a:pPr>
            <a:endParaRPr lang="en-US" sz="800" dirty="0" smtClean="0">
              <a:ea typeface="ＭＳ Ｐゴシック" pitchFamily="34" charset="-128"/>
              <a:cs typeface="Arial" charset="0"/>
            </a:endParaRPr>
          </a:p>
          <a:p>
            <a:pPr>
              <a:defRPr/>
            </a:pPr>
            <a:r>
              <a:rPr lang="en-US" sz="2800" dirty="0" smtClean="0">
                <a:ea typeface="ＭＳ Ｐゴシック" pitchFamily="34" charset="-128"/>
                <a:cs typeface="Arial" charset="0"/>
              </a:rPr>
              <a:t>Women with disabilities </a:t>
            </a:r>
            <a:r>
              <a:rPr lang="en-US" sz="2800" dirty="0">
                <a:ea typeface="ＭＳ Ｐゴシック" pitchFamily="34" charset="-128"/>
                <a:cs typeface="Arial" charset="0"/>
              </a:rPr>
              <a:t>(15.5% of pop)</a:t>
            </a:r>
          </a:p>
          <a:p>
            <a:pPr lvl="1">
              <a:defRPr/>
            </a:pPr>
            <a:r>
              <a:rPr lang="en-US" sz="2400" dirty="0" smtClean="0">
                <a:ea typeface="ＭＳ Ｐゴシック" pitchFamily="34" charset="-128"/>
                <a:cs typeface="Arial" charset="0"/>
              </a:rPr>
              <a:t>60% experience some form of violence</a:t>
            </a:r>
          </a:p>
          <a:p>
            <a:pPr marL="457200" lvl="1" indent="0">
              <a:buFontTx/>
              <a:buNone/>
              <a:defRPr/>
            </a:pPr>
            <a:endParaRPr lang="en-US" sz="800" dirty="0" smtClean="0">
              <a:ea typeface="ＭＳ Ｐゴシック" pitchFamily="34" charset="-128"/>
              <a:cs typeface="Arial" charset="0"/>
            </a:endParaRPr>
          </a:p>
          <a:p>
            <a:pPr>
              <a:defRPr/>
            </a:pPr>
            <a:r>
              <a:rPr lang="en-US" sz="2800" dirty="0" smtClean="0">
                <a:ea typeface="ＭＳ Ｐゴシック" pitchFamily="34" charset="-128"/>
                <a:cs typeface="Arial" charset="0"/>
              </a:rPr>
              <a:t>Young women (16 – 24)</a:t>
            </a:r>
          </a:p>
          <a:p>
            <a:pPr lvl="1">
              <a:defRPr/>
            </a:pPr>
            <a:r>
              <a:rPr lang="en-US" sz="2400" dirty="0" smtClean="0">
                <a:ea typeface="ＭＳ Ｐゴシック" pitchFamily="34" charset="-128"/>
                <a:cs typeface="Arial" charset="0"/>
              </a:rPr>
              <a:t>66% of all female victims of sexual assault are   under 24 /  11% are under the age of 11</a:t>
            </a:r>
          </a:p>
          <a:p>
            <a:pPr>
              <a:defRPr/>
            </a:pPr>
            <a:endParaRPr lang="en-US" sz="2800" dirty="0" smtClean="0">
              <a:ea typeface="ＭＳ Ｐゴシック" pitchFamily="34" charset="-128"/>
              <a:cs typeface="Arial" charset="0"/>
            </a:endParaRPr>
          </a:p>
        </p:txBody>
      </p:sp>
    </p:spTree>
    <p:extLst>
      <p:ext uri="{BB962C8B-B14F-4D97-AF65-F5344CB8AC3E}">
        <p14:creationId xmlns:p14="http://schemas.microsoft.com/office/powerpoint/2010/main" val="26575902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idx="4294967295"/>
          </p:nvPr>
        </p:nvSpPr>
        <p:spPr>
          <a:xfrm>
            <a:off x="76200" y="990600"/>
            <a:ext cx="91440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en-US" b="1" i="0" dirty="0">
                <a:solidFill>
                  <a:srgbClr val="321959"/>
                </a:solidFill>
                <a:latin typeface="Arial" pitchFamily="-65" charset="0"/>
                <a:ea typeface="Arial" pitchFamily="-65" charset="0"/>
                <a:cs typeface="Arial" pitchFamily="-65" charset="0"/>
              </a:rPr>
              <a:t>Women at Greater Risk</a:t>
            </a:r>
          </a:p>
        </p:txBody>
      </p:sp>
      <p:sp>
        <p:nvSpPr>
          <p:cNvPr id="43011" name="Content Placeholder 2"/>
          <p:cNvSpPr>
            <a:spLocks noGrp="1"/>
          </p:cNvSpPr>
          <p:nvPr>
            <p:ph idx="4294967295"/>
          </p:nvPr>
        </p:nvSpPr>
        <p:spPr>
          <a:xfrm>
            <a:off x="533400" y="2286000"/>
            <a:ext cx="8229600" cy="28194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a:defRPr/>
            </a:pPr>
            <a:r>
              <a:rPr lang="en-US" sz="2800" dirty="0" smtClean="0">
                <a:ea typeface="ＭＳ Ｐゴシック" pitchFamily="34" charset="-128"/>
                <a:cs typeface="Arial" charset="0"/>
              </a:rPr>
              <a:t>Immigrant women</a:t>
            </a:r>
          </a:p>
          <a:p>
            <a:pPr lvl="1">
              <a:defRPr/>
            </a:pPr>
            <a:r>
              <a:rPr lang="en-US" sz="2400" dirty="0" smtClean="0">
                <a:ea typeface="ＭＳ Ｐゴシック" pitchFamily="34" charset="-128"/>
                <a:cs typeface="Arial" charset="0"/>
              </a:rPr>
              <a:t>Do not experience higher rates but may be more vulnerable due to economic dependence, language barriers, lack of knowledge of community services</a:t>
            </a:r>
          </a:p>
          <a:p>
            <a:pPr marL="457200" lvl="1" indent="0">
              <a:buFontTx/>
              <a:buNone/>
              <a:defRPr/>
            </a:pPr>
            <a:endParaRPr lang="en-US" sz="800" dirty="0" smtClean="0">
              <a:ea typeface="ＭＳ Ｐゴシック" pitchFamily="34" charset="-128"/>
              <a:cs typeface="Arial" charset="0"/>
            </a:endParaRPr>
          </a:p>
          <a:p>
            <a:pPr>
              <a:defRPr/>
            </a:pPr>
            <a:r>
              <a:rPr lang="en-US" sz="2800" dirty="0" smtClean="0">
                <a:ea typeface="ＭＳ Ｐゴシック" pitchFamily="34" charset="-128"/>
                <a:cs typeface="Arial" charset="0"/>
              </a:rPr>
              <a:t>Women in Rural Communities</a:t>
            </a:r>
          </a:p>
          <a:p>
            <a:pPr lvl="1">
              <a:defRPr/>
            </a:pPr>
            <a:r>
              <a:rPr lang="en-US" sz="2400" dirty="0" smtClean="0">
                <a:ea typeface="ＭＳ Ｐゴシック" pitchFamily="34" charset="-128"/>
                <a:cs typeface="Arial" charset="0"/>
              </a:rPr>
              <a:t>Isolation, lack of transportation, long response time for police, firearms in the home, responsibilities for livestock</a:t>
            </a:r>
          </a:p>
          <a:p>
            <a:pPr lvl="1">
              <a:defRPr/>
            </a:pPr>
            <a:endParaRPr lang="en-US" dirty="0" smtClean="0">
              <a:ea typeface="ＭＳ Ｐゴシック" pitchFamily="34" charset="-128"/>
              <a:cs typeface="Arial" charset="0"/>
            </a:endParaRPr>
          </a:p>
          <a:p>
            <a:pPr>
              <a:defRPr/>
            </a:pPr>
            <a:endParaRPr lang="en-US" sz="2800" dirty="0" smtClean="0">
              <a:ea typeface="ＭＳ Ｐゴシック" pitchFamily="34" charset="-128"/>
              <a:cs typeface="Arial" charset="0"/>
            </a:endParaRPr>
          </a:p>
        </p:txBody>
      </p:sp>
    </p:spTree>
    <p:extLst>
      <p:ext uri="{BB962C8B-B14F-4D97-AF65-F5344CB8AC3E}">
        <p14:creationId xmlns:p14="http://schemas.microsoft.com/office/powerpoint/2010/main" val="10189696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body" idx="1"/>
          </p:nvPr>
        </p:nvSpPr>
        <p:spPr>
          <a:xfrm>
            <a:off x="533400" y="2057400"/>
            <a:ext cx="8229600" cy="3733800"/>
          </a:xfrm>
        </p:spPr>
        <p:txBody>
          <a:bodyPr/>
          <a:lstStyle/>
          <a:p>
            <a:pPr>
              <a:defRPr/>
            </a:pPr>
            <a:r>
              <a:rPr lang="en-CA" sz="2800" dirty="0" smtClean="0"/>
              <a:t>Raise </a:t>
            </a:r>
            <a:r>
              <a:rPr lang="en-CA" sz="2800" dirty="0"/>
              <a:t>awareness of the signs of woman </a:t>
            </a:r>
            <a:r>
              <a:rPr lang="en-CA" sz="2800" dirty="0" smtClean="0"/>
              <a:t>abuse</a:t>
            </a:r>
          </a:p>
          <a:p>
            <a:pPr>
              <a:defRPr/>
            </a:pPr>
            <a:endParaRPr lang="en-CA" sz="2800" dirty="0" smtClean="0"/>
          </a:p>
          <a:p>
            <a:pPr>
              <a:defRPr/>
            </a:pPr>
            <a:r>
              <a:rPr lang="en-CA" sz="2800" dirty="0" smtClean="0"/>
              <a:t>Give people </a:t>
            </a:r>
            <a:r>
              <a:rPr lang="en-CA" sz="2800" dirty="0"/>
              <a:t>who are close to an at-risk woman or abusive man </a:t>
            </a:r>
            <a:r>
              <a:rPr lang="en-CA" sz="2800" dirty="0" smtClean="0"/>
              <a:t>information &amp; skills </a:t>
            </a:r>
          </a:p>
          <a:p>
            <a:pPr lvl="1">
              <a:defRPr/>
            </a:pPr>
            <a:r>
              <a:rPr lang="en-CA" sz="2400" dirty="0" smtClean="0"/>
              <a:t>to offer support </a:t>
            </a:r>
          </a:p>
          <a:p>
            <a:pPr lvl="1">
              <a:defRPr/>
            </a:pPr>
            <a:r>
              <a:rPr lang="en-CA" sz="2400" dirty="0" smtClean="0"/>
              <a:t>make appropriate referrals</a:t>
            </a:r>
          </a:p>
          <a:p>
            <a:pPr marL="0" indent="0">
              <a:buFontTx/>
              <a:buNone/>
              <a:defRPr/>
            </a:pPr>
            <a:endParaRPr lang="en-US" sz="4000" dirty="0"/>
          </a:p>
          <a:p>
            <a:pPr>
              <a:defRPr/>
            </a:pPr>
            <a:endParaRPr lang="en-US" dirty="0"/>
          </a:p>
          <a:p>
            <a:pPr>
              <a:buFont typeface="Wingdings" pitchFamily="2" charset="2"/>
              <a:buNone/>
              <a:defRPr/>
            </a:pPr>
            <a:endParaRPr lang="en-CA" dirty="0"/>
          </a:p>
        </p:txBody>
      </p:sp>
      <p:sp>
        <p:nvSpPr>
          <p:cNvPr id="28675" name="Rectangle 3"/>
          <p:cNvSpPr>
            <a:spLocks noGrp="1" noChangeArrowheads="1"/>
          </p:cNvSpPr>
          <p:nvPr>
            <p:ph type="title"/>
          </p:nvPr>
        </p:nvSpPr>
        <p:spPr>
          <a:xfrm>
            <a:off x="762000" y="1066800"/>
            <a:ext cx="7772400" cy="838200"/>
          </a:xfrm>
          <a:noFill/>
        </p:spPr>
        <p:txBody>
          <a:bodyPr/>
          <a:lstStyle/>
          <a:p>
            <a:pPr algn="ctr"/>
            <a:r>
              <a:rPr lang="en-US" altLang="en-US" b="1" i="0" dirty="0">
                <a:solidFill>
                  <a:srgbClr val="321959"/>
                </a:solidFill>
                <a:latin typeface="Arial" pitchFamily="-65" charset="0"/>
                <a:ea typeface="Arial" pitchFamily="-65" charset="0"/>
                <a:cs typeface="Arial" pitchFamily="-65" charset="0"/>
              </a:rPr>
              <a:t>Purpose of the Campaign</a:t>
            </a:r>
            <a:br>
              <a:rPr lang="en-US" altLang="en-US" b="1" i="0" dirty="0">
                <a:solidFill>
                  <a:srgbClr val="321959"/>
                </a:solidFill>
                <a:latin typeface="Arial" pitchFamily="-65" charset="0"/>
                <a:ea typeface="Arial" pitchFamily="-65" charset="0"/>
                <a:cs typeface="Arial" pitchFamily="-65" charset="0"/>
              </a:rPr>
            </a:br>
            <a:endParaRPr lang="en-US" altLang="en-US" b="1" i="0" dirty="0">
              <a:solidFill>
                <a:srgbClr val="321959"/>
              </a:solidFill>
              <a:latin typeface="Arial" pitchFamily="-65" charset="0"/>
              <a:ea typeface="Arial" pitchFamily="-65" charset="0"/>
              <a:cs typeface="Arial" pitchFamily="-65" charset="0"/>
            </a:endParaRPr>
          </a:p>
        </p:txBody>
      </p:sp>
    </p:spTree>
    <p:extLst>
      <p:ext uri="{BB962C8B-B14F-4D97-AF65-F5344CB8AC3E}">
        <p14:creationId xmlns:p14="http://schemas.microsoft.com/office/powerpoint/2010/main" val="3978023149"/>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1026"/>
          <p:cNvSpPr>
            <a:spLocks noChangeArrowheads="1"/>
          </p:cNvSpPr>
          <p:nvPr/>
        </p:nvSpPr>
        <p:spPr bwMode="auto">
          <a:xfrm>
            <a:off x="457200" y="2209800"/>
            <a:ext cx="8305800"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1">
              <a:lnSpc>
                <a:spcPct val="80000"/>
              </a:lnSpc>
              <a:spcBef>
                <a:spcPct val="50000"/>
              </a:spcBef>
              <a:buClr>
                <a:srgbClr val="FDD74D"/>
              </a:buClr>
              <a:buFont typeface="Wingdings" pitchFamily="2" charset="2"/>
              <a:buNone/>
              <a:defRPr/>
            </a:pPr>
            <a:endParaRPr lang="en-CA">
              <a:effectLst>
                <a:outerShdw blurRad="38100" dist="38100" dir="2700000" algn="tl">
                  <a:srgbClr val="000000"/>
                </a:outerShdw>
              </a:effectLst>
              <a:latin typeface="Arial" charset="0"/>
            </a:endParaRPr>
          </a:p>
          <a:p>
            <a:pPr lvl="1">
              <a:lnSpc>
                <a:spcPct val="80000"/>
              </a:lnSpc>
              <a:spcBef>
                <a:spcPct val="50000"/>
              </a:spcBef>
              <a:buClr>
                <a:srgbClr val="FDD74D"/>
              </a:buClr>
              <a:buFont typeface="Wingdings" pitchFamily="2" charset="2"/>
              <a:buNone/>
              <a:defRPr/>
            </a:pPr>
            <a:endParaRPr lang="en-US">
              <a:solidFill>
                <a:schemeClr val="bg1"/>
              </a:solidFill>
              <a:latin typeface="Arial" charset="0"/>
              <a:cs typeface="Arial" charset="0"/>
            </a:endParaRPr>
          </a:p>
        </p:txBody>
      </p:sp>
      <p:sp>
        <p:nvSpPr>
          <p:cNvPr id="30723" name="Rectangle 1027"/>
          <p:cNvSpPr>
            <a:spLocks noChangeArrowheads="1"/>
          </p:cNvSpPr>
          <p:nvPr/>
        </p:nvSpPr>
        <p:spPr bwMode="auto">
          <a:xfrm>
            <a:off x="457200" y="1257300"/>
            <a:ext cx="8229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2200">
                <a:solidFill>
                  <a:schemeClr val="tx1"/>
                </a:solidFill>
                <a:latin typeface="Arial" panose="020B0604020202020204" pitchFamily="34" charset="0"/>
                <a:ea typeface="ヒラギノ角ゴ Pro W3" pitchFamily="-9" charset="-128"/>
              </a:defRPr>
            </a:lvl1pPr>
            <a:lvl2pPr marL="742950" indent="-285750">
              <a:spcBef>
                <a:spcPct val="20000"/>
              </a:spcBef>
              <a:buChar char="–"/>
              <a:defRPr>
                <a:solidFill>
                  <a:schemeClr val="tx1"/>
                </a:solidFill>
                <a:latin typeface="Arial" panose="020B0604020202020204" pitchFamily="34" charset="0"/>
                <a:ea typeface="ヒラギノ角ゴ Pro W3" pitchFamily="-9" charset="-128"/>
              </a:defRPr>
            </a:lvl2pPr>
            <a:lvl3pPr marL="1143000" indent="-228600">
              <a:spcBef>
                <a:spcPct val="20000"/>
              </a:spcBef>
              <a:buChar char="•"/>
              <a:defRPr sz="1600">
                <a:solidFill>
                  <a:schemeClr val="tx1"/>
                </a:solidFill>
                <a:latin typeface="Arial" panose="020B0604020202020204" pitchFamily="34" charset="0"/>
                <a:ea typeface="ヒラギノ角ゴ Pro W3" pitchFamily="-9" charset="-128"/>
              </a:defRPr>
            </a:lvl3pPr>
            <a:lvl4pPr marL="1600200" indent="-228600">
              <a:spcBef>
                <a:spcPct val="20000"/>
              </a:spcBef>
              <a:buChar char="–"/>
              <a:defRPr sz="1400">
                <a:solidFill>
                  <a:schemeClr val="tx1"/>
                </a:solidFill>
                <a:latin typeface="Arial" panose="020B0604020202020204" pitchFamily="34" charset="0"/>
                <a:ea typeface="ヒラギノ角ゴ Pro W3" pitchFamily="-9" charset="-128"/>
              </a:defRPr>
            </a:lvl4pPr>
            <a:lvl5pPr marL="2057400" indent="-228600">
              <a:spcBef>
                <a:spcPct val="20000"/>
              </a:spcBef>
              <a:buChar char="»"/>
              <a:defRPr sz="1400">
                <a:solidFill>
                  <a:schemeClr val="tx1"/>
                </a:solidFill>
                <a:latin typeface="Arial" panose="020B0604020202020204" pitchFamily="34" charset="0"/>
                <a:ea typeface="ヒラギノ角ゴ Pro W3" pitchFamily="-9"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9pPr>
          </a:lstStyle>
          <a:p>
            <a:pPr algn="ctr">
              <a:spcBef>
                <a:spcPct val="0"/>
              </a:spcBef>
              <a:buFontTx/>
              <a:buNone/>
            </a:pPr>
            <a:r>
              <a:rPr lang="en-CA" altLang="en-US" sz="3200" b="1" kern="0" dirty="0">
                <a:solidFill>
                  <a:srgbClr val="321959"/>
                </a:solidFill>
                <a:latin typeface="Arial" pitchFamily="-65" charset="0"/>
                <a:ea typeface="Arial" pitchFamily="-65" charset="0"/>
                <a:cs typeface="Arial" pitchFamily="-65" charset="0"/>
              </a:rPr>
              <a:t>What Do I Need to Know?</a:t>
            </a:r>
            <a:endParaRPr lang="en-US" altLang="en-US" sz="3200" b="1" kern="0" dirty="0">
              <a:solidFill>
                <a:srgbClr val="321959"/>
              </a:solidFill>
              <a:latin typeface="Arial" pitchFamily="-65" charset="0"/>
              <a:ea typeface="Arial" pitchFamily="-65" charset="0"/>
              <a:cs typeface="Arial" pitchFamily="-65" charset="0"/>
            </a:endParaRPr>
          </a:p>
        </p:txBody>
      </p:sp>
      <p:sp>
        <p:nvSpPr>
          <p:cNvPr id="266248" name="Rectangle 1032"/>
          <p:cNvSpPr>
            <a:spLocks noGrp="1" noChangeArrowheads="1"/>
          </p:cNvSpPr>
          <p:nvPr>
            <p:ph type="body" idx="1"/>
          </p:nvPr>
        </p:nvSpPr>
        <p:spPr>
          <a:xfrm>
            <a:off x="495300" y="2209800"/>
            <a:ext cx="8229600" cy="4114800"/>
          </a:xfrm>
        </p:spPr>
        <p:txBody>
          <a:bodyPr/>
          <a:lstStyle/>
          <a:p>
            <a:pPr lvl="1" indent="-396000">
              <a:lnSpc>
                <a:spcPct val="80000"/>
              </a:lnSpc>
              <a:spcBef>
                <a:spcPct val="50000"/>
              </a:spcBef>
              <a:buClr>
                <a:schemeClr val="tx1"/>
              </a:buClr>
              <a:buSzPct val="60000"/>
              <a:buFont typeface="Wingdings" pitchFamily="2" charset="2"/>
              <a:buChar char="q"/>
              <a:defRPr/>
            </a:pPr>
            <a:r>
              <a:rPr lang="en-CA" sz="2800" dirty="0"/>
              <a:t>How can I identify </a:t>
            </a:r>
            <a:r>
              <a:rPr lang="en-CA" sz="2800" dirty="0" smtClean="0"/>
              <a:t>women </a:t>
            </a:r>
            <a:r>
              <a:rPr lang="en-CA" sz="2800" dirty="0"/>
              <a:t>at risk of abuse</a:t>
            </a:r>
            <a:r>
              <a:rPr lang="en-CA" sz="2800" dirty="0" smtClean="0"/>
              <a:t>?</a:t>
            </a:r>
          </a:p>
          <a:p>
            <a:pPr lvl="1" indent="-396000">
              <a:lnSpc>
                <a:spcPct val="80000"/>
              </a:lnSpc>
              <a:spcBef>
                <a:spcPct val="50000"/>
              </a:spcBef>
              <a:buClr>
                <a:schemeClr val="tx1"/>
              </a:buClr>
              <a:buSzPct val="60000"/>
              <a:buFont typeface="Wingdings" pitchFamily="2" charset="2"/>
              <a:buChar char="q"/>
              <a:defRPr/>
            </a:pPr>
            <a:r>
              <a:rPr lang="en-CA" sz="2800" dirty="0" smtClean="0"/>
              <a:t>What are the warning signs?</a:t>
            </a:r>
          </a:p>
          <a:p>
            <a:pPr lvl="1" indent="-396000">
              <a:lnSpc>
                <a:spcPct val="80000"/>
              </a:lnSpc>
              <a:spcBef>
                <a:spcPct val="50000"/>
              </a:spcBef>
              <a:buClr>
                <a:schemeClr val="tx1"/>
              </a:buClr>
              <a:buSzPct val="60000"/>
              <a:buFont typeface="Wingdings" pitchFamily="2" charset="2"/>
              <a:buChar char="q"/>
              <a:defRPr/>
            </a:pPr>
            <a:r>
              <a:rPr lang="en-CA" sz="2800" dirty="0" smtClean="0"/>
              <a:t>What are the signs of high risk?</a:t>
            </a:r>
          </a:p>
          <a:p>
            <a:pPr lvl="1" indent="-396000">
              <a:lnSpc>
                <a:spcPct val="80000"/>
              </a:lnSpc>
              <a:spcBef>
                <a:spcPct val="50000"/>
              </a:spcBef>
              <a:buClr>
                <a:schemeClr val="tx1"/>
              </a:buClr>
              <a:buSzPct val="60000"/>
              <a:buFont typeface="Wingdings" pitchFamily="2" charset="2"/>
              <a:buChar char="q"/>
              <a:defRPr/>
            </a:pPr>
            <a:r>
              <a:rPr lang="en-CA" sz="2800" dirty="0" smtClean="0"/>
              <a:t>How can I talk about the warning signs?</a:t>
            </a:r>
            <a:endParaRPr lang="en-CA" sz="2800" dirty="0"/>
          </a:p>
          <a:p>
            <a:pPr lvl="1" indent="-396000">
              <a:lnSpc>
                <a:spcPct val="80000"/>
              </a:lnSpc>
              <a:spcBef>
                <a:spcPct val="50000"/>
              </a:spcBef>
              <a:buClr>
                <a:schemeClr val="tx1"/>
              </a:buClr>
              <a:buSzPct val="60000"/>
              <a:buFont typeface="Wingdings" pitchFamily="2" charset="2"/>
              <a:buChar char="q"/>
              <a:defRPr/>
            </a:pPr>
            <a:r>
              <a:rPr lang="en-CA" sz="2800" dirty="0" smtClean="0"/>
              <a:t>What </a:t>
            </a:r>
            <a:r>
              <a:rPr lang="en-CA" sz="2800" dirty="0"/>
              <a:t>safety planning tips can I keep in mind</a:t>
            </a:r>
            <a:r>
              <a:rPr lang="en-CA" sz="2800" dirty="0" smtClean="0"/>
              <a:t>?</a:t>
            </a:r>
          </a:p>
          <a:p>
            <a:pPr lvl="1" indent="-396000">
              <a:lnSpc>
                <a:spcPct val="80000"/>
              </a:lnSpc>
              <a:spcBef>
                <a:spcPct val="50000"/>
              </a:spcBef>
              <a:buClr>
                <a:schemeClr val="tx1"/>
              </a:buClr>
              <a:buSzPct val="60000"/>
              <a:buFont typeface="Wingdings" pitchFamily="2" charset="2"/>
              <a:buChar char="q"/>
              <a:defRPr/>
            </a:pPr>
            <a:r>
              <a:rPr lang="en-CA" sz="2800" dirty="0" smtClean="0"/>
              <a:t>Where can I refer a woman at risk of abuse?</a:t>
            </a:r>
          </a:p>
          <a:p>
            <a:pPr marL="346950" lvl="1" indent="0">
              <a:lnSpc>
                <a:spcPct val="80000"/>
              </a:lnSpc>
              <a:spcBef>
                <a:spcPct val="50000"/>
              </a:spcBef>
              <a:buClr>
                <a:schemeClr val="tx1"/>
              </a:buClr>
              <a:buSzPct val="60000"/>
              <a:buFontTx/>
              <a:buNone/>
              <a:defRPr/>
            </a:pPr>
            <a:endParaRPr lang="en-US" sz="3200" dirty="0"/>
          </a:p>
        </p:txBody>
      </p:sp>
    </p:spTree>
    <p:extLst>
      <p:ext uri="{BB962C8B-B14F-4D97-AF65-F5344CB8AC3E}">
        <p14:creationId xmlns:p14="http://schemas.microsoft.com/office/powerpoint/2010/main" val="2067317846"/>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4"/>
          <p:cNvSpPr>
            <a:spLocks noChangeArrowheads="1"/>
          </p:cNvSpPr>
          <p:nvPr/>
        </p:nvSpPr>
        <p:spPr bwMode="auto">
          <a:xfrm>
            <a:off x="515938" y="1905000"/>
            <a:ext cx="8207375" cy="3986213"/>
          </a:xfrm>
          <a:prstGeom prst="rect">
            <a:avLst/>
          </a:prstGeom>
          <a:noFill/>
          <a:ln w="9525">
            <a:noFill/>
            <a:miter lim="800000"/>
            <a:headEnd/>
            <a:tailEnd/>
          </a:ln>
        </p:spPr>
        <p:txBody>
          <a:bodyPr>
            <a:prstTxWarp prst="textNoShape">
              <a:avLst/>
            </a:prstTxWarp>
            <a:spAutoFit/>
          </a:bodyPr>
          <a:lstStyle/>
          <a:p>
            <a:pPr marL="285750" indent="-285750" eaLnBrk="0" hangingPunct="0">
              <a:buFontTx/>
              <a:buChar char="•"/>
            </a:pPr>
            <a:r>
              <a:rPr lang="en-CA" sz="2300">
                <a:solidFill>
                  <a:srgbClr val="606060"/>
                </a:solidFill>
              </a:rPr>
              <a:t>He puts her down	</a:t>
            </a:r>
          </a:p>
          <a:p>
            <a:pPr marL="285750" indent="-285750" eaLnBrk="0" hangingPunct="0">
              <a:buFontTx/>
              <a:buChar char="•"/>
            </a:pPr>
            <a:r>
              <a:rPr lang="en-CA" sz="2300">
                <a:solidFill>
                  <a:srgbClr val="606060"/>
                </a:solidFill>
              </a:rPr>
              <a:t>He does all the talking and dominates the conversation</a:t>
            </a:r>
          </a:p>
          <a:p>
            <a:pPr marL="285750" indent="-285750" eaLnBrk="0" hangingPunct="0">
              <a:buFontTx/>
              <a:buChar char="•"/>
            </a:pPr>
            <a:r>
              <a:rPr lang="en-CA" sz="2300">
                <a:solidFill>
                  <a:srgbClr val="606060"/>
                </a:solidFill>
              </a:rPr>
              <a:t>He checks up on her all the time, even at work</a:t>
            </a:r>
          </a:p>
          <a:p>
            <a:pPr marL="285750" indent="-285750" eaLnBrk="0" hangingPunct="0">
              <a:buFontTx/>
              <a:buChar char="•"/>
            </a:pPr>
            <a:r>
              <a:rPr lang="en-CA" sz="2300">
                <a:solidFill>
                  <a:srgbClr val="606060"/>
                </a:solidFill>
              </a:rPr>
              <a:t>He tries to suggest he is the victim and even acts depressed</a:t>
            </a:r>
          </a:p>
          <a:p>
            <a:pPr marL="285750" indent="-285750" eaLnBrk="0" hangingPunct="0">
              <a:buFontTx/>
              <a:buChar char="•"/>
            </a:pPr>
            <a:r>
              <a:rPr lang="en-CA" sz="2300">
                <a:solidFill>
                  <a:srgbClr val="606060"/>
                </a:solidFill>
              </a:rPr>
              <a:t>He tries to keep her away from you	</a:t>
            </a:r>
          </a:p>
          <a:p>
            <a:pPr marL="285750" indent="-285750" eaLnBrk="0" hangingPunct="0">
              <a:buFontTx/>
              <a:buChar char="•"/>
            </a:pPr>
            <a:r>
              <a:rPr lang="en-CA" sz="2300">
                <a:solidFill>
                  <a:srgbClr val="606060"/>
                </a:solidFill>
              </a:rPr>
              <a:t>He acts as if he owns her	</a:t>
            </a:r>
          </a:p>
          <a:p>
            <a:pPr marL="285750" indent="-285750" eaLnBrk="0" hangingPunct="0">
              <a:buFontTx/>
              <a:buChar char="•"/>
            </a:pPr>
            <a:r>
              <a:rPr lang="en-CA" sz="2300">
                <a:solidFill>
                  <a:srgbClr val="606060"/>
                </a:solidFill>
              </a:rPr>
              <a:t>He lies to make himself look good or exaggerates his good qualities	</a:t>
            </a:r>
          </a:p>
          <a:p>
            <a:pPr marL="285750" indent="-285750" eaLnBrk="0" hangingPunct="0">
              <a:buFontTx/>
              <a:buChar char="•"/>
            </a:pPr>
            <a:r>
              <a:rPr lang="en-CA" sz="2300">
                <a:solidFill>
                  <a:srgbClr val="606060"/>
                </a:solidFill>
              </a:rPr>
              <a:t>He acts like he is superior and of more value than others in his home</a:t>
            </a:r>
          </a:p>
        </p:txBody>
      </p:sp>
      <p:sp>
        <p:nvSpPr>
          <p:cNvPr id="4" name="Title 1"/>
          <p:cNvSpPr txBox="1">
            <a:spLocks/>
          </p:cNvSpPr>
          <p:nvPr/>
        </p:nvSpPr>
        <p:spPr bwMode="auto">
          <a:xfrm>
            <a:off x="525463" y="1236663"/>
            <a:ext cx="6561137" cy="609600"/>
          </a:xfrm>
          <a:prstGeom prst="rect">
            <a:avLst/>
          </a:prstGeom>
          <a:noFill/>
          <a:ln w="9525">
            <a:noFill/>
            <a:miter lim="800000"/>
            <a:headEnd/>
            <a:tailEnd/>
          </a:ln>
        </p:spPr>
        <p:txBody>
          <a:bodyPr>
            <a:prstTxWarp prst="textNoShape">
              <a:avLst/>
            </a:prstTxWarp>
          </a:bodyPr>
          <a:lstStyle/>
          <a:p>
            <a:pPr eaLnBrk="0" hangingPunct="0"/>
            <a:r>
              <a:rPr lang="en-US" sz="3200" b="1">
                <a:solidFill>
                  <a:srgbClr val="321959"/>
                </a:solidFill>
                <a:ea typeface="Arial" pitchFamily="-65" charset="0"/>
                <a:cs typeface="Arial" pitchFamily="-65" charset="0"/>
              </a:rPr>
              <a:t>Warning Signs</a:t>
            </a:r>
          </a:p>
        </p:txBody>
      </p:sp>
    </p:spTree>
    <p:extLst>
      <p:ext uri="{BB962C8B-B14F-4D97-AF65-F5344CB8AC3E}">
        <p14:creationId xmlns:p14="http://schemas.microsoft.com/office/powerpoint/2010/main" val="3275357180"/>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525463" y="1236663"/>
            <a:ext cx="6561137" cy="609600"/>
          </a:xfrm>
          <a:prstGeom prst="rect">
            <a:avLst/>
          </a:prstGeom>
          <a:noFill/>
          <a:ln w="9525">
            <a:noFill/>
            <a:miter lim="800000"/>
            <a:headEnd/>
            <a:tailEnd/>
          </a:ln>
        </p:spPr>
        <p:txBody>
          <a:bodyPr>
            <a:prstTxWarp prst="textNoShape">
              <a:avLst/>
            </a:prstTxWarp>
          </a:bodyPr>
          <a:lstStyle/>
          <a:p>
            <a:pPr eaLnBrk="0" hangingPunct="0"/>
            <a:r>
              <a:rPr lang="en-US" sz="3200" b="1">
                <a:solidFill>
                  <a:srgbClr val="321959"/>
                </a:solidFill>
                <a:ea typeface="Arial" pitchFamily="-65" charset="0"/>
                <a:cs typeface="Arial" pitchFamily="-65" charset="0"/>
              </a:rPr>
              <a:t>Warning Signs</a:t>
            </a:r>
          </a:p>
        </p:txBody>
      </p:sp>
      <p:sp>
        <p:nvSpPr>
          <p:cNvPr id="74755" name="Rectangle 4"/>
          <p:cNvSpPr>
            <a:spLocks noChangeArrowheads="1"/>
          </p:cNvSpPr>
          <p:nvPr/>
        </p:nvSpPr>
        <p:spPr bwMode="auto">
          <a:xfrm>
            <a:off x="515938" y="1905000"/>
            <a:ext cx="8207375" cy="3278188"/>
          </a:xfrm>
          <a:prstGeom prst="rect">
            <a:avLst/>
          </a:prstGeom>
          <a:noFill/>
          <a:ln w="9525">
            <a:noFill/>
            <a:miter lim="800000"/>
            <a:headEnd/>
            <a:tailEnd/>
          </a:ln>
        </p:spPr>
        <p:txBody>
          <a:bodyPr>
            <a:prstTxWarp prst="textNoShape">
              <a:avLst/>
            </a:prstTxWarp>
            <a:spAutoFit/>
          </a:bodyPr>
          <a:lstStyle/>
          <a:p>
            <a:pPr marL="285750" indent="-285750" eaLnBrk="0" hangingPunct="0">
              <a:buFontTx/>
              <a:buChar char="•"/>
            </a:pPr>
            <a:r>
              <a:rPr lang="en-CA" sz="2300">
                <a:solidFill>
                  <a:srgbClr val="606060"/>
                </a:solidFill>
              </a:rPr>
              <a:t>She is  apologetic and makes excuses for his behaviour or becomes aggressive and angry</a:t>
            </a:r>
          </a:p>
          <a:p>
            <a:pPr marL="285750" indent="-285750" eaLnBrk="0" hangingPunct="0">
              <a:buFontTx/>
              <a:buChar char="•"/>
            </a:pPr>
            <a:r>
              <a:rPr lang="en-CA" sz="2300">
                <a:solidFill>
                  <a:srgbClr val="606060"/>
                </a:solidFill>
              </a:rPr>
              <a:t>She is nervous about talking when he’s there </a:t>
            </a:r>
          </a:p>
          <a:p>
            <a:pPr marL="285750" indent="-285750" eaLnBrk="0" hangingPunct="0">
              <a:buFontTx/>
              <a:buChar char="•"/>
            </a:pPr>
            <a:r>
              <a:rPr lang="en-CA" sz="2300">
                <a:solidFill>
                  <a:srgbClr val="606060"/>
                </a:solidFill>
              </a:rPr>
              <a:t>She seems to be sick more often and misses work </a:t>
            </a:r>
          </a:p>
          <a:p>
            <a:pPr marL="285750" indent="-285750" eaLnBrk="0" hangingPunct="0">
              <a:buFontTx/>
              <a:buChar char="•"/>
            </a:pPr>
            <a:r>
              <a:rPr lang="en-CA" sz="2300">
                <a:solidFill>
                  <a:srgbClr val="606060"/>
                </a:solidFill>
              </a:rPr>
              <a:t>She tries to cover her bruises </a:t>
            </a:r>
          </a:p>
          <a:p>
            <a:pPr marL="285750" indent="-285750" eaLnBrk="0" hangingPunct="0">
              <a:buFontTx/>
              <a:buChar char="•"/>
            </a:pPr>
            <a:r>
              <a:rPr lang="en-CA" sz="2300">
                <a:solidFill>
                  <a:srgbClr val="606060"/>
                </a:solidFill>
              </a:rPr>
              <a:t>She makes excuses at the last minute about why she can’t meet you or she tries to avoid you on the street. </a:t>
            </a:r>
          </a:p>
          <a:p>
            <a:pPr marL="285750" indent="-285750" eaLnBrk="0" hangingPunct="0">
              <a:buFontTx/>
              <a:buChar char="•"/>
            </a:pPr>
            <a:r>
              <a:rPr lang="en-CA" sz="2300">
                <a:solidFill>
                  <a:srgbClr val="606060"/>
                </a:solidFill>
              </a:rPr>
              <a:t>She seems sad, lonely, withdrawn and is afraid  </a:t>
            </a:r>
          </a:p>
          <a:p>
            <a:pPr marL="285750" indent="-285750" eaLnBrk="0" hangingPunct="0">
              <a:buFontTx/>
              <a:buChar char="•"/>
            </a:pPr>
            <a:r>
              <a:rPr lang="en-CA" sz="2300">
                <a:solidFill>
                  <a:srgbClr val="606060"/>
                </a:solidFill>
              </a:rPr>
              <a:t>She uses more drugs or alcohol to cope</a:t>
            </a:r>
          </a:p>
        </p:txBody>
      </p:sp>
    </p:spTree>
    <p:extLst>
      <p:ext uri="{BB962C8B-B14F-4D97-AF65-F5344CB8AC3E}">
        <p14:creationId xmlns:p14="http://schemas.microsoft.com/office/powerpoint/2010/main" val="3712201772"/>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525463" y="1912938"/>
            <a:ext cx="8034337" cy="3631763"/>
          </a:xfrm>
          <a:prstGeom prst="rect">
            <a:avLst/>
          </a:prstGeom>
          <a:noFill/>
          <a:ln w="9525">
            <a:noFill/>
            <a:miter lim="800000"/>
            <a:headEnd/>
            <a:tailEnd/>
          </a:ln>
        </p:spPr>
        <p:txBody>
          <a:bodyPr>
            <a:prstTxWarp prst="textNoShape">
              <a:avLst/>
            </a:prstTxWarp>
            <a:spAutoFit/>
          </a:bodyPr>
          <a:lstStyle/>
          <a:p>
            <a:pPr marL="285750" indent="-285750" eaLnBrk="0" hangingPunct="0">
              <a:buFont typeface="Arial" pitchFamily="-65" charset="0"/>
              <a:buChar char="•"/>
            </a:pPr>
            <a:r>
              <a:rPr lang="en-CA" sz="2300" dirty="0">
                <a:solidFill>
                  <a:srgbClr val="606060"/>
                </a:solidFill>
              </a:rPr>
              <a:t>He has access to her and her children	</a:t>
            </a:r>
          </a:p>
          <a:p>
            <a:pPr marL="285750" indent="-285750" eaLnBrk="0" hangingPunct="0">
              <a:buFont typeface="Arial" pitchFamily="-65" charset="0"/>
              <a:buChar char="•"/>
            </a:pPr>
            <a:r>
              <a:rPr lang="en-CA" sz="2300" dirty="0">
                <a:solidFill>
                  <a:srgbClr val="606060"/>
                </a:solidFill>
              </a:rPr>
              <a:t>He has access to weapons</a:t>
            </a:r>
          </a:p>
          <a:p>
            <a:pPr marL="285750" indent="-285750" eaLnBrk="0" hangingPunct="0">
              <a:buFont typeface="Arial" pitchFamily="-65" charset="0"/>
              <a:buChar char="•"/>
            </a:pPr>
            <a:r>
              <a:rPr lang="en-CA" sz="2300" dirty="0">
                <a:solidFill>
                  <a:srgbClr val="606060"/>
                </a:solidFill>
              </a:rPr>
              <a:t>He has a history of abuse with her or others</a:t>
            </a:r>
          </a:p>
          <a:p>
            <a:pPr marL="285750" indent="-285750" eaLnBrk="0" hangingPunct="0">
              <a:buFont typeface="Arial" pitchFamily="-65" charset="0"/>
              <a:buChar char="•"/>
            </a:pPr>
            <a:r>
              <a:rPr lang="en-CA" sz="2300" dirty="0">
                <a:solidFill>
                  <a:srgbClr val="606060"/>
                </a:solidFill>
              </a:rPr>
              <a:t>He has threatened to harm or kill her if she leaves him: He says “If I can’t have you, no one will.”</a:t>
            </a:r>
          </a:p>
          <a:p>
            <a:pPr marL="285750" indent="-285750" eaLnBrk="0" hangingPunct="0">
              <a:buFont typeface="Arial" pitchFamily="-65" charset="0"/>
              <a:buChar char="•"/>
            </a:pPr>
            <a:r>
              <a:rPr lang="en-CA" sz="2300" dirty="0">
                <a:solidFill>
                  <a:srgbClr val="606060"/>
                </a:solidFill>
              </a:rPr>
              <a:t>He threatens to harm her children, her pets or </a:t>
            </a:r>
            <a:r>
              <a:rPr lang="en-CA" sz="2300">
                <a:solidFill>
                  <a:srgbClr val="606060"/>
                </a:solidFill>
              </a:rPr>
              <a:t>her </a:t>
            </a:r>
            <a:r>
              <a:rPr lang="en-CA" sz="2300" smtClean="0">
                <a:solidFill>
                  <a:srgbClr val="606060"/>
                </a:solidFill>
              </a:rPr>
              <a:t>property</a:t>
            </a:r>
            <a:endParaRPr lang="en-CA" sz="2300" dirty="0" smtClean="0">
              <a:solidFill>
                <a:srgbClr val="606060"/>
              </a:solidFill>
            </a:endParaRPr>
          </a:p>
          <a:p>
            <a:pPr marL="285750" indent="-285750" eaLnBrk="0" hangingPunct="0">
              <a:buFont typeface="Arial" pitchFamily="-65" charset="0"/>
              <a:buChar char="•"/>
            </a:pPr>
            <a:r>
              <a:rPr lang="en-CA" sz="2300" dirty="0" smtClean="0">
                <a:solidFill>
                  <a:srgbClr val="606060"/>
                </a:solidFill>
              </a:rPr>
              <a:t>He has threatened to kill himself</a:t>
            </a:r>
          </a:p>
          <a:p>
            <a:pPr marL="285750" indent="-285750" eaLnBrk="0" hangingPunct="0">
              <a:buFont typeface="Arial" pitchFamily="-65" charset="0"/>
              <a:buChar char="•"/>
            </a:pPr>
            <a:r>
              <a:rPr lang="en-CA" sz="2300" dirty="0" smtClean="0">
                <a:solidFill>
                  <a:srgbClr val="606060"/>
                </a:solidFill>
              </a:rPr>
              <a:t>He </a:t>
            </a:r>
            <a:r>
              <a:rPr lang="en-CA" sz="2300" dirty="0">
                <a:solidFill>
                  <a:srgbClr val="606060"/>
                </a:solidFill>
              </a:rPr>
              <a:t>has hit her, choked her</a:t>
            </a:r>
          </a:p>
          <a:p>
            <a:pPr marL="285750" indent="-285750" eaLnBrk="0" hangingPunct="0">
              <a:buFont typeface="Arial" pitchFamily="-65" charset="0"/>
              <a:buChar char="•"/>
            </a:pPr>
            <a:r>
              <a:rPr lang="en-CA" sz="2300" dirty="0">
                <a:solidFill>
                  <a:srgbClr val="606060"/>
                </a:solidFill>
              </a:rPr>
              <a:t>He is going through major life changes (e.g. job, separation, depression)</a:t>
            </a:r>
          </a:p>
        </p:txBody>
      </p:sp>
      <p:sp>
        <p:nvSpPr>
          <p:cNvPr id="4" name="Title 1"/>
          <p:cNvSpPr txBox="1">
            <a:spLocks/>
          </p:cNvSpPr>
          <p:nvPr/>
        </p:nvSpPr>
        <p:spPr bwMode="auto">
          <a:xfrm>
            <a:off x="525463" y="1236663"/>
            <a:ext cx="6561137" cy="609600"/>
          </a:xfrm>
          <a:prstGeom prst="rect">
            <a:avLst/>
          </a:prstGeom>
          <a:noFill/>
          <a:ln w="9525">
            <a:noFill/>
            <a:miter lim="800000"/>
            <a:headEnd/>
            <a:tailEnd/>
          </a:ln>
        </p:spPr>
        <p:txBody>
          <a:bodyPr>
            <a:prstTxWarp prst="textNoShape">
              <a:avLst/>
            </a:prstTxWarp>
          </a:bodyPr>
          <a:lstStyle/>
          <a:p>
            <a:pPr eaLnBrk="0" hangingPunct="0"/>
            <a:r>
              <a:rPr lang="en-US" sz="3200" b="1">
                <a:solidFill>
                  <a:srgbClr val="321959"/>
                </a:solidFill>
                <a:ea typeface="Arial" pitchFamily="-65" charset="0"/>
                <a:cs typeface="Arial" pitchFamily="-65" charset="0"/>
              </a:rPr>
              <a:t>Signs of High Risk</a:t>
            </a:r>
          </a:p>
        </p:txBody>
      </p:sp>
    </p:spTree>
    <p:extLst>
      <p:ext uri="{BB962C8B-B14F-4D97-AF65-F5344CB8AC3E}">
        <p14:creationId xmlns:p14="http://schemas.microsoft.com/office/powerpoint/2010/main" val="4245698124"/>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idx="4294967295"/>
          </p:nvPr>
        </p:nvSpPr>
        <p:spPr>
          <a:xfrm>
            <a:off x="457200" y="990600"/>
            <a:ext cx="82296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en-US" b="1" dirty="0" smtClean="0">
                <a:solidFill>
                  <a:srgbClr val="002060"/>
                </a:solidFill>
                <a:latin typeface="Arial" panose="020B0604020202020204" pitchFamily="34" charset="0"/>
                <a:cs typeface="Arial" panose="020B0604020202020204" pitchFamily="34" charset="0"/>
              </a:rPr>
              <a:t>Why are we here?</a:t>
            </a:r>
          </a:p>
        </p:txBody>
      </p:sp>
      <p:sp>
        <p:nvSpPr>
          <p:cNvPr id="7171" name="Content Placeholder 2"/>
          <p:cNvSpPr>
            <a:spLocks noGrp="1"/>
          </p:cNvSpPr>
          <p:nvPr>
            <p:ph idx="4294967295"/>
          </p:nvPr>
        </p:nvSpPr>
        <p:spPr>
          <a:xfrm>
            <a:off x="457200" y="2133600"/>
            <a:ext cx="8229600" cy="24384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indent="0">
              <a:buFontTx/>
              <a:buNone/>
            </a:pPr>
            <a:r>
              <a:rPr lang="en-US" altLang="en-US" sz="3200" smtClean="0">
                <a:cs typeface="Arial" panose="020B0604020202020204" pitchFamily="34" charset="0"/>
              </a:rPr>
              <a:t>“In almost every case of domestic homicide, we found that the people around the victim knew what was going on – but didn’t know what to do about it…”</a:t>
            </a:r>
          </a:p>
          <a:p>
            <a:pPr indent="0" algn="r">
              <a:buFontTx/>
              <a:buNone/>
            </a:pPr>
            <a:endParaRPr lang="en-US" altLang="en-US" sz="2000" smtClean="0">
              <a:cs typeface="Arial" panose="020B0604020202020204" pitchFamily="34" charset="0"/>
            </a:endParaRPr>
          </a:p>
          <a:p>
            <a:pPr indent="0" algn="r">
              <a:buFontTx/>
              <a:buNone/>
            </a:pPr>
            <a:r>
              <a:rPr lang="en-US" altLang="en-US" sz="2000" smtClean="0">
                <a:cs typeface="Arial" panose="020B0604020202020204" pitchFamily="34" charset="0"/>
              </a:rPr>
              <a:t>Al O’Marra (Former) Chief Counsel Coroner’s Office of Ontario</a:t>
            </a:r>
          </a:p>
          <a:p>
            <a:pPr indent="0" algn="r">
              <a:buFontTx/>
              <a:buNone/>
            </a:pPr>
            <a:endParaRPr lang="en-US" altLang="en-US" sz="2000" smtClean="0">
              <a:cs typeface="Arial" panose="020B0604020202020204" pitchFamily="34" charset="0"/>
            </a:endParaRPr>
          </a:p>
          <a:p>
            <a:pPr indent="0">
              <a:buFontTx/>
              <a:buNone/>
            </a:pPr>
            <a:endParaRPr lang="en-US" altLang="en-US" sz="2800" smtClean="0">
              <a:cs typeface="Arial" panose="020B0604020202020204" pitchFamily="34" charset="0"/>
            </a:endParaRPr>
          </a:p>
          <a:p>
            <a:pPr indent="0" algn="ctr">
              <a:buFontTx/>
              <a:buNone/>
            </a:pPr>
            <a:endParaRPr lang="en-US" altLang="en-US" smtClean="0">
              <a:cs typeface="Arial" panose="020B0604020202020204" pitchFamily="34" charset="0"/>
            </a:endParaRPr>
          </a:p>
        </p:txBody>
      </p:sp>
    </p:spTree>
    <p:extLst>
      <p:ext uri="{BB962C8B-B14F-4D97-AF65-F5344CB8AC3E}">
        <p14:creationId xmlns:p14="http://schemas.microsoft.com/office/powerpoint/2010/main" val="26527599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525463" y="1912938"/>
            <a:ext cx="8034337" cy="3278187"/>
          </a:xfrm>
          <a:prstGeom prst="rect">
            <a:avLst/>
          </a:prstGeom>
          <a:noFill/>
          <a:ln w="9525">
            <a:noFill/>
            <a:miter lim="800000"/>
            <a:headEnd/>
            <a:tailEnd/>
          </a:ln>
        </p:spPr>
        <p:txBody>
          <a:bodyPr>
            <a:prstTxWarp prst="textNoShape">
              <a:avLst/>
            </a:prstTxWarp>
            <a:spAutoFit/>
          </a:bodyPr>
          <a:lstStyle/>
          <a:p>
            <a:pPr marL="285750" indent="-285750" eaLnBrk="0" hangingPunct="0">
              <a:buFont typeface="Arial" pitchFamily="-65" charset="0"/>
              <a:buChar char="•"/>
            </a:pPr>
            <a:r>
              <a:rPr lang="en-CA" sz="2300">
                <a:solidFill>
                  <a:srgbClr val="606060"/>
                </a:solidFill>
              </a:rPr>
              <a:t>He is convinced she is seeing someone else</a:t>
            </a:r>
          </a:p>
          <a:p>
            <a:pPr marL="285750" indent="-285750" eaLnBrk="0" hangingPunct="0">
              <a:buFont typeface="Arial" pitchFamily="-65" charset="0"/>
              <a:buChar char="•"/>
            </a:pPr>
            <a:r>
              <a:rPr lang="en-CA" sz="2300">
                <a:solidFill>
                  <a:srgbClr val="606060"/>
                </a:solidFill>
              </a:rPr>
              <a:t>He blames her for ruining his life</a:t>
            </a:r>
          </a:p>
          <a:p>
            <a:pPr marL="285750" indent="-285750" eaLnBrk="0" hangingPunct="0">
              <a:buFont typeface="Arial" pitchFamily="-65" charset="0"/>
              <a:buChar char="•"/>
            </a:pPr>
            <a:r>
              <a:rPr lang="en-CA" sz="2300">
                <a:solidFill>
                  <a:srgbClr val="606060"/>
                </a:solidFill>
              </a:rPr>
              <a:t>He doesn’t seek support </a:t>
            </a:r>
          </a:p>
          <a:p>
            <a:pPr marL="285750" indent="-285750" eaLnBrk="0" hangingPunct="0">
              <a:buFont typeface="Arial" pitchFamily="-65" charset="0"/>
              <a:buChar char="•"/>
            </a:pPr>
            <a:r>
              <a:rPr lang="en-CA" sz="2300">
                <a:solidFill>
                  <a:srgbClr val="606060"/>
                </a:solidFill>
              </a:rPr>
              <a:t>He watches her actions, listens to her telephone conversations, reads her email, follows her</a:t>
            </a:r>
          </a:p>
          <a:p>
            <a:pPr marL="285750" indent="-285750" eaLnBrk="0" hangingPunct="0">
              <a:buFont typeface="Arial" pitchFamily="-65" charset="0"/>
              <a:buChar char="•"/>
            </a:pPr>
            <a:r>
              <a:rPr lang="en-CA" sz="2300">
                <a:solidFill>
                  <a:srgbClr val="606060"/>
                </a:solidFill>
              </a:rPr>
              <a:t>He has trouble keeping a job</a:t>
            </a:r>
          </a:p>
          <a:p>
            <a:pPr marL="285750" indent="-285750" eaLnBrk="0" hangingPunct="0">
              <a:buFont typeface="Arial" pitchFamily="-65" charset="0"/>
              <a:buChar char="•"/>
            </a:pPr>
            <a:r>
              <a:rPr lang="en-CA" sz="2300">
                <a:solidFill>
                  <a:srgbClr val="606060"/>
                </a:solidFill>
              </a:rPr>
              <a:t>He takes drugs or drinks every day</a:t>
            </a:r>
          </a:p>
          <a:p>
            <a:pPr marL="285750" indent="-285750" eaLnBrk="0" hangingPunct="0">
              <a:buFont typeface="Arial" pitchFamily="-65" charset="0"/>
              <a:buChar char="•"/>
            </a:pPr>
            <a:r>
              <a:rPr lang="en-CA" sz="2300">
                <a:solidFill>
                  <a:srgbClr val="606060"/>
                </a:solidFill>
              </a:rPr>
              <a:t>He has no respect for the law</a:t>
            </a:r>
          </a:p>
          <a:p>
            <a:pPr marL="285750" indent="-285750" eaLnBrk="0" hangingPunct="0"/>
            <a:endParaRPr lang="en-CA" sz="2300">
              <a:solidFill>
                <a:srgbClr val="606060"/>
              </a:solidFill>
            </a:endParaRPr>
          </a:p>
        </p:txBody>
      </p:sp>
      <p:sp>
        <p:nvSpPr>
          <p:cNvPr id="3" name="Title 1"/>
          <p:cNvSpPr txBox="1">
            <a:spLocks/>
          </p:cNvSpPr>
          <p:nvPr/>
        </p:nvSpPr>
        <p:spPr bwMode="auto">
          <a:xfrm>
            <a:off x="525463" y="1236663"/>
            <a:ext cx="6561137" cy="609600"/>
          </a:xfrm>
          <a:prstGeom prst="rect">
            <a:avLst/>
          </a:prstGeom>
          <a:noFill/>
          <a:ln w="9525">
            <a:noFill/>
            <a:miter lim="800000"/>
            <a:headEnd/>
            <a:tailEnd/>
          </a:ln>
        </p:spPr>
        <p:txBody>
          <a:bodyPr>
            <a:prstTxWarp prst="textNoShape">
              <a:avLst/>
            </a:prstTxWarp>
          </a:bodyPr>
          <a:lstStyle/>
          <a:p>
            <a:pPr eaLnBrk="0" hangingPunct="0"/>
            <a:r>
              <a:rPr lang="en-US" sz="3200" b="1">
                <a:solidFill>
                  <a:srgbClr val="321959"/>
                </a:solidFill>
                <a:ea typeface="Arial" pitchFamily="-65" charset="0"/>
                <a:cs typeface="Arial" pitchFamily="-65" charset="0"/>
              </a:rPr>
              <a:t>Signs of High Risk</a:t>
            </a:r>
          </a:p>
        </p:txBody>
      </p:sp>
    </p:spTree>
    <p:extLst>
      <p:ext uri="{BB962C8B-B14F-4D97-AF65-F5344CB8AC3E}">
        <p14:creationId xmlns:p14="http://schemas.microsoft.com/office/powerpoint/2010/main" val="1717798527"/>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525463" y="1912938"/>
            <a:ext cx="7569200" cy="2924175"/>
          </a:xfrm>
          <a:prstGeom prst="rect">
            <a:avLst/>
          </a:prstGeom>
          <a:noFill/>
          <a:ln w="9525">
            <a:noFill/>
            <a:miter lim="800000"/>
            <a:headEnd/>
            <a:tailEnd/>
          </a:ln>
        </p:spPr>
        <p:txBody>
          <a:bodyPr>
            <a:prstTxWarp prst="textNoShape">
              <a:avLst/>
            </a:prstTxWarp>
            <a:spAutoFit/>
          </a:bodyPr>
          <a:lstStyle/>
          <a:p>
            <a:pPr marL="287338" indent="-287338" eaLnBrk="0" hangingPunct="0">
              <a:buFontTx/>
              <a:buChar char="•"/>
            </a:pPr>
            <a:r>
              <a:rPr lang="en-CA" sz="2300">
                <a:solidFill>
                  <a:srgbClr val="606060"/>
                </a:solidFill>
              </a:rPr>
              <a:t>She has just separated or is planning to leave</a:t>
            </a:r>
          </a:p>
          <a:p>
            <a:pPr marL="287338" indent="-287338" eaLnBrk="0" hangingPunct="0">
              <a:buFontTx/>
              <a:buChar char="•"/>
            </a:pPr>
            <a:r>
              <a:rPr lang="en-CA" sz="2300">
                <a:solidFill>
                  <a:srgbClr val="606060"/>
                </a:solidFill>
              </a:rPr>
              <a:t>She fears for her life and for her children’s safety or she cannot see her risk</a:t>
            </a:r>
          </a:p>
          <a:p>
            <a:pPr marL="287338" indent="-287338" eaLnBrk="0" hangingPunct="0">
              <a:buFontTx/>
              <a:buChar char="•"/>
            </a:pPr>
            <a:r>
              <a:rPr lang="en-CA" sz="2300">
                <a:solidFill>
                  <a:srgbClr val="606060"/>
                </a:solidFill>
              </a:rPr>
              <a:t>She is in a custody battle, or has children from a previous relationship </a:t>
            </a:r>
          </a:p>
          <a:p>
            <a:pPr marL="287338" indent="-287338" eaLnBrk="0" hangingPunct="0">
              <a:buFontTx/>
              <a:buChar char="•"/>
            </a:pPr>
            <a:r>
              <a:rPr lang="en-CA" sz="2300">
                <a:solidFill>
                  <a:srgbClr val="606060"/>
                </a:solidFill>
              </a:rPr>
              <a:t>She is involved in another relationship</a:t>
            </a:r>
          </a:p>
          <a:p>
            <a:pPr marL="287338" indent="-287338" eaLnBrk="0" hangingPunct="0">
              <a:buFontTx/>
              <a:buChar char="•"/>
            </a:pPr>
            <a:r>
              <a:rPr lang="en-CA" sz="2300">
                <a:solidFill>
                  <a:srgbClr val="606060"/>
                </a:solidFill>
              </a:rPr>
              <a:t>She has unexplained injuries</a:t>
            </a:r>
          </a:p>
          <a:p>
            <a:pPr marL="287338" indent="-287338" eaLnBrk="0" hangingPunct="0">
              <a:buFontTx/>
              <a:buChar char="•"/>
            </a:pPr>
            <a:r>
              <a:rPr lang="en-CA" sz="2300">
                <a:solidFill>
                  <a:srgbClr val="606060"/>
                </a:solidFill>
              </a:rPr>
              <a:t>She has no access to a phone</a:t>
            </a:r>
          </a:p>
        </p:txBody>
      </p:sp>
      <p:sp>
        <p:nvSpPr>
          <p:cNvPr id="4" name="Title 1"/>
          <p:cNvSpPr txBox="1">
            <a:spLocks/>
          </p:cNvSpPr>
          <p:nvPr/>
        </p:nvSpPr>
        <p:spPr bwMode="auto">
          <a:xfrm>
            <a:off x="525463" y="1236663"/>
            <a:ext cx="6561137" cy="609600"/>
          </a:xfrm>
          <a:prstGeom prst="rect">
            <a:avLst/>
          </a:prstGeom>
          <a:noFill/>
          <a:ln w="9525">
            <a:noFill/>
            <a:miter lim="800000"/>
            <a:headEnd/>
            <a:tailEnd/>
          </a:ln>
        </p:spPr>
        <p:txBody>
          <a:bodyPr>
            <a:prstTxWarp prst="textNoShape">
              <a:avLst/>
            </a:prstTxWarp>
          </a:bodyPr>
          <a:lstStyle/>
          <a:p>
            <a:pPr eaLnBrk="0" hangingPunct="0"/>
            <a:r>
              <a:rPr lang="en-US" sz="3200" b="1">
                <a:solidFill>
                  <a:srgbClr val="321959"/>
                </a:solidFill>
                <a:ea typeface="Arial" pitchFamily="-65" charset="0"/>
                <a:cs typeface="Arial" pitchFamily="-65" charset="0"/>
              </a:rPr>
              <a:t>Signs of High Risk</a:t>
            </a:r>
          </a:p>
        </p:txBody>
      </p:sp>
    </p:spTree>
    <p:extLst>
      <p:ext uri="{BB962C8B-B14F-4D97-AF65-F5344CB8AC3E}">
        <p14:creationId xmlns:p14="http://schemas.microsoft.com/office/powerpoint/2010/main" val="342031348"/>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525463" y="1912938"/>
            <a:ext cx="7569200" cy="1508125"/>
          </a:xfrm>
          <a:prstGeom prst="rect">
            <a:avLst/>
          </a:prstGeom>
          <a:noFill/>
          <a:ln w="9525">
            <a:noFill/>
            <a:miter lim="800000"/>
            <a:headEnd/>
            <a:tailEnd/>
          </a:ln>
        </p:spPr>
        <p:txBody>
          <a:bodyPr>
            <a:prstTxWarp prst="textNoShape">
              <a:avLst/>
            </a:prstTxWarp>
            <a:spAutoFit/>
          </a:bodyPr>
          <a:lstStyle/>
          <a:p>
            <a:pPr marL="287338" indent="-287338" eaLnBrk="0" hangingPunct="0">
              <a:buFontTx/>
              <a:buChar char="•"/>
            </a:pPr>
            <a:r>
              <a:rPr lang="en-CA" sz="2300">
                <a:solidFill>
                  <a:srgbClr val="606060"/>
                </a:solidFill>
              </a:rPr>
              <a:t>She faces other obstacles (e.g. she does not speak English, is not yet a legal resident of Canada, lives in a remote area)</a:t>
            </a:r>
          </a:p>
          <a:p>
            <a:pPr marL="287338" indent="-287338" eaLnBrk="0" hangingPunct="0">
              <a:buFontTx/>
              <a:buChar char="•"/>
            </a:pPr>
            <a:r>
              <a:rPr lang="en-CA" sz="2300">
                <a:solidFill>
                  <a:srgbClr val="606060"/>
                </a:solidFill>
              </a:rPr>
              <a:t>She has no friends or family</a:t>
            </a:r>
          </a:p>
        </p:txBody>
      </p:sp>
      <p:sp>
        <p:nvSpPr>
          <p:cNvPr id="3" name="Title 1"/>
          <p:cNvSpPr txBox="1">
            <a:spLocks/>
          </p:cNvSpPr>
          <p:nvPr/>
        </p:nvSpPr>
        <p:spPr bwMode="auto">
          <a:xfrm>
            <a:off x="525463" y="1236663"/>
            <a:ext cx="6561137" cy="609600"/>
          </a:xfrm>
          <a:prstGeom prst="rect">
            <a:avLst/>
          </a:prstGeom>
          <a:noFill/>
          <a:ln w="9525">
            <a:noFill/>
            <a:miter lim="800000"/>
            <a:headEnd/>
            <a:tailEnd/>
          </a:ln>
        </p:spPr>
        <p:txBody>
          <a:bodyPr>
            <a:prstTxWarp prst="textNoShape">
              <a:avLst/>
            </a:prstTxWarp>
          </a:bodyPr>
          <a:lstStyle/>
          <a:p>
            <a:pPr eaLnBrk="0" hangingPunct="0"/>
            <a:r>
              <a:rPr lang="en-US" sz="3200" b="1">
                <a:solidFill>
                  <a:srgbClr val="321959"/>
                </a:solidFill>
                <a:ea typeface="Arial" pitchFamily="-65" charset="0"/>
                <a:cs typeface="Arial" pitchFamily="-65" charset="0"/>
              </a:rPr>
              <a:t>Signs of High Risk</a:t>
            </a:r>
          </a:p>
        </p:txBody>
      </p:sp>
    </p:spTree>
    <p:extLst>
      <p:ext uri="{BB962C8B-B14F-4D97-AF65-F5344CB8AC3E}">
        <p14:creationId xmlns:p14="http://schemas.microsoft.com/office/powerpoint/2010/main" val="1868210290"/>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5"/>
          <p:cNvSpPr>
            <a:spLocks noChangeArrowheads="1"/>
          </p:cNvSpPr>
          <p:nvPr/>
        </p:nvSpPr>
        <p:spPr bwMode="auto">
          <a:xfrm>
            <a:off x="381000" y="4800600"/>
            <a:ext cx="8458200" cy="1401763"/>
          </a:xfrm>
          <a:prstGeom prst="rect">
            <a:avLst/>
          </a:prstGeom>
          <a:noFill/>
          <a:ln w="9525">
            <a:noFill/>
            <a:miter lim="800000"/>
            <a:headEnd/>
            <a:tailEnd/>
          </a:ln>
        </p:spPr>
        <p:txBody>
          <a:bodyPr>
            <a:prstTxWarp prst="textNoShape">
              <a:avLst/>
            </a:prstTxWarp>
          </a:bodyPr>
          <a:lstStyle/>
          <a:p>
            <a:pPr marL="609600" indent="-609600" eaLnBrk="0" hangingPunct="0">
              <a:spcBef>
                <a:spcPct val="20000"/>
              </a:spcBef>
            </a:pPr>
            <a:endParaRPr lang="en-US" sz="2800">
              <a:solidFill>
                <a:srgbClr val="000000"/>
              </a:solidFill>
            </a:endParaRPr>
          </a:p>
        </p:txBody>
      </p:sp>
      <p:pic>
        <p:nvPicPr>
          <p:cNvPr id="81923" name="Picture 8"/>
          <p:cNvPicPr>
            <a:picLocks noChangeAspect="1" noChangeArrowheads="1"/>
          </p:cNvPicPr>
          <p:nvPr/>
        </p:nvPicPr>
        <p:blipFill>
          <a:blip r:embed="rId3"/>
          <a:srcRect/>
          <a:stretch>
            <a:fillRect/>
          </a:stretch>
        </p:blipFill>
        <p:spPr bwMode="auto">
          <a:xfrm>
            <a:off x="6070600" y="2039938"/>
            <a:ext cx="2719388" cy="2178050"/>
          </a:xfrm>
          <a:prstGeom prst="rect">
            <a:avLst/>
          </a:prstGeom>
          <a:noFill/>
          <a:ln w="9525">
            <a:noFill/>
            <a:miter lim="800000"/>
            <a:headEnd/>
            <a:tailEnd/>
          </a:ln>
        </p:spPr>
      </p:pic>
      <p:sp>
        <p:nvSpPr>
          <p:cNvPr id="81924" name="TextBox 5"/>
          <p:cNvSpPr txBox="1">
            <a:spLocks noChangeArrowheads="1"/>
          </p:cNvSpPr>
          <p:nvPr/>
        </p:nvSpPr>
        <p:spPr bwMode="auto">
          <a:xfrm>
            <a:off x="280987" y="2070645"/>
            <a:ext cx="7050088" cy="3816429"/>
          </a:xfrm>
          <a:prstGeom prst="rect">
            <a:avLst/>
          </a:prstGeom>
          <a:noFill/>
          <a:ln w="9525">
            <a:noFill/>
            <a:miter lim="800000"/>
            <a:headEnd/>
            <a:tailEnd/>
          </a:ln>
        </p:spPr>
        <p:txBody>
          <a:bodyPr>
            <a:prstTxWarp prst="textNoShape">
              <a:avLst/>
            </a:prstTxWarp>
            <a:spAutoFit/>
          </a:bodyPr>
          <a:lstStyle/>
          <a:p>
            <a:pPr lvl="1" indent="-457200" eaLnBrk="1" hangingPunct="1">
              <a:buFont typeface="+mj-lt"/>
              <a:buAutoNum type="arabicPeriod"/>
            </a:pPr>
            <a:r>
              <a:rPr lang="en-US" sz="2200" dirty="0">
                <a:solidFill>
                  <a:srgbClr val="606060"/>
                </a:solidFill>
                <a:latin typeface="Arial" pitchFamily="-105" charset="0"/>
                <a:ea typeface="Arial" pitchFamily="-105" charset="0"/>
                <a:cs typeface="Arial" pitchFamily="-105" charset="0"/>
              </a:rPr>
              <a:t>A history of domestic violence</a:t>
            </a:r>
          </a:p>
          <a:p>
            <a:pPr lvl="1" indent="-457200" eaLnBrk="1" hangingPunct="1">
              <a:buFont typeface="+mj-lt"/>
              <a:buAutoNum type="arabicPeriod"/>
            </a:pPr>
            <a:r>
              <a:rPr lang="en-US" sz="2200" dirty="0">
                <a:solidFill>
                  <a:srgbClr val="606060"/>
                </a:solidFill>
                <a:latin typeface="Arial" pitchFamily="-105" charset="0"/>
                <a:ea typeface="Arial" pitchFamily="-105" charset="0"/>
                <a:cs typeface="Arial" pitchFamily="-105" charset="0"/>
              </a:rPr>
              <a:t>Actual or pending separation</a:t>
            </a:r>
          </a:p>
          <a:p>
            <a:pPr lvl="1" indent="-457200" eaLnBrk="1" hangingPunct="1">
              <a:buFont typeface="+mj-lt"/>
              <a:buAutoNum type="arabicPeriod"/>
            </a:pPr>
            <a:r>
              <a:rPr lang="en-US" sz="2200" dirty="0">
                <a:solidFill>
                  <a:srgbClr val="606060"/>
                </a:solidFill>
                <a:latin typeface="Arial" pitchFamily="-105" charset="0"/>
                <a:ea typeface="Arial" pitchFamily="-105" charset="0"/>
                <a:cs typeface="Arial" pitchFamily="-105" charset="0"/>
              </a:rPr>
              <a:t>Obsessive </a:t>
            </a:r>
            <a:r>
              <a:rPr lang="en-US" sz="2200" dirty="0" err="1">
                <a:solidFill>
                  <a:srgbClr val="606060"/>
                </a:solidFill>
                <a:latin typeface="Arial" pitchFamily="-105" charset="0"/>
                <a:ea typeface="Arial" pitchFamily="-105" charset="0"/>
                <a:cs typeface="Arial" pitchFamily="-105" charset="0"/>
              </a:rPr>
              <a:t>behaviour</a:t>
            </a:r>
            <a:endParaRPr lang="en-US" sz="2200" dirty="0">
              <a:solidFill>
                <a:srgbClr val="606060"/>
              </a:solidFill>
              <a:latin typeface="Arial" pitchFamily="-105" charset="0"/>
              <a:ea typeface="Arial" pitchFamily="-105" charset="0"/>
              <a:cs typeface="Arial" pitchFamily="-105" charset="0"/>
            </a:endParaRPr>
          </a:p>
          <a:p>
            <a:pPr lvl="1" indent="-457200" eaLnBrk="1" hangingPunct="1">
              <a:buFont typeface="+mj-lt"/>
              <a:buAutoNum type="arabicPeriod"/>
            </a:pPr>
            <a:r>
              <a:rPr lang="en-US" sz="2200" dirty="0">
                <a:solidFill>
                  <a:srgbClr val="606060"/>
                </a:solidFill>
                <a:latin typeface="Arial" pitchFamily="-105" charset="0"/>
                <a:ea typeface="Arial" pitchFamily="-105" charset="0"/>
                <a:cs typeface="Arial" pitchFamily="-105" charset="0"/>
              </a:rPr>
              <a:t>Depression of the perpetrator</a:t>
            </a:r>
          </a:p>
          <a:p>
            <a:pPr lvl="1" indent="-457200" eaLnBrk="1" hangingPunct="1">
              <a:buFont typeface="+mj-lt"/>
              <a:buAutoNum type="arabicPeriod"/>
            </a:pPr>
            <a:r>
              <a:rPr lang="en-US" sz="2200" dirty="0">
                <a:solidFill>
                  <a:srgbClr val="606060"/>
                </a:solidFill>
                <a:latin typeface="Arial" pitchFamily="-105" charset="0"/>
                <a:ea typeface="Arial" pitchFamily="-105" charset="0"/>
                <a:cs typeface="Arial" pitchFamily="-105" charset="0"/>
              </a:rPr>
              <a:t>The level of violence is increasing</a:t>
            </a:r>
          </a:p>
          <a:p>
            <a:pPr lvl="1" indent="-457200">
              <a:buFont typeface="+mj-lt"/>
              <a:buAutoNum type="arabicPeriod"/>
            </a:pPr>
            <a:r>
              <a:rPr lang="en-US" sz="2200" dirty="0">
                <a:solidFill>
                  <a:srgbClr val="606060"/>
                </a:solidFill>
                <a:latin typeface="Arial" pitchFamily="-105" charset="0"/>
                <a:ea typeface="Arial" pitchFamily="-105" charset="0"/>
                <a:cs typeface="Arial" pitchFamily="-105" charset="0"/>
              </a:rPr>
              <a:t>Prior threats / attempts of suicide</a:t>
            </a:r>
          </a:p>
          <a:p>
            <a:pPr lvl="1" indent="-457200">
              <a:buFont typeface="+mj-lt"/>
              <a:buAutoNum type="arabicPeriod"/>
            </a:pPr>
            <a:r>
              <a:rPr lang="en-US" sz="2200" dirty="0">
                <a:solidFill>
                  <a:srgbClr val="606060"/>
                </a:solidFill>
                <a:latin typeface="Arial" pitchFamily="-105" charset="0"/>
                <a:ea typeface="Arial" pitchFamily="-105" charset="0"/>
                <a:cs typeface="Arial" pitchFamily="-105" charset="0"/>
              </a:rPr>
              <a:t>Threat to kill</a:t>
            </a:r>
          </a:p>
          <a:p>
            <a:pPr lvl="1" indent="-457200">
              <a:buFont typeface="+mj-lt"/>
              <a:buAutoNum type="arabicPeriod"/>
            </a:pPr>
            <a:r>
              <a:rPr lang="en-US" sz="2200" dirty="0">
                <a:solidFill>
                  <a:srgbClr val="606060"/>
                </a:solidFill>
                <a:latin typeface="Arial" pitchFamily="-105" charset="0"/>
                <a:ea typeface="Arial" pitchFamily="-105" charset="0"/>
                <a:cs typeface="Arial" pitchFamily="-105" charset="0"/>
              </a:rPr>
              <a:t>Prior attempts to isolate victim</a:t>
            </a:r>
          </a:p>
          <a:p>
            <a:pPr lvl="1" indent="-457200" eaLnBrk="1" hangingPunct="1">
              <a:buFont typeface="+mj-lt"/>
              <a:buAutoNum type="arabicPeriod"/>
            </a:pPr>
            <a:r>
              <a:rPr lang="en-US" sz="2200" dirty="0">
                <a:solidFill>
                  <a:srgbClr val="606060"/>
                </a:solidFill>
                <a:latin typeface="Arial" pitchFamily="-105" charset="0"/>
                <a:ea typeface="Arial" pitchFamily="-105" charset="0"/>
                <a:cs typeface="Arial" pitchFamily="-105" charset="0"/>
              </a:rPr>
              <a:t>Victim had intuitive sense of fear</a:t>
            </a:r>
          </a:p>
          <a:p>
            <a:pPr lvl="1" indent="-457200" eaLnBrk="1" hangingPunct="1">
              <a:buFont typeface="+mj-lt"/>
              <a:buAutoNum type="arabicPeriod"/>
            </a:pPr>
            <a:r>
              <a:rPr lang="en-US" sz="2200" dirty="0">
                <a:solidFill>
                  <a:srgbClr val="606060"/>
                </a:solidFill>
                <a:latin typeface="Arial" pitchFamily="-105" charset="0"/>
                <a:ea typeface="Arial" pitchFamily="-105" charset="0"/>
                <a:cs typeface="Arial" pitchFamily="-105" charset="0"/>
              </a:rPr>
              <a:t>Perpetrator unemployed</a:t>
            </a:r>
          </a:p>
          <a:p>
            <a:pPr marL="971550" indent="-514350"/>
            <a:endParaRPr lang="en-US" sz="2200" dirty="0">
              <a:solidFill>
                <a:srgbClr val="606060"/>
              </a:solidFill>
              <a:ea typeface="MS PGothic" pitchFamily="34" charset="-128"/>
              <a:cs typeface="MS PGothic" pitchFamily="34" charset="-128"/>
            </a:endParaRPr>
          </a:p>
        </p:txBody>
      </p:sp>
      <p:sp>
        <p:nvSpPr>
          <p:cNvPr id="6" name="Title 1"/>
          <p:cNvSpPr txBox="1">
            <a:spLocks/>
          </p:cNvSpPr>
          <p:nvPr/>
        </p:nvSpPr>
        <p:spPr bwMode="auto">
          <a:xfrm>
            <a:off x="525463" y="1236663"/>
            <a:ext cx="6561137" cy="609600"/>
          </a:xfrm>
          <a:prstGeom prst="rect">
            <a:avLst/>
          </a:prstGeom>
          <a:noFill/>
          <a:ln w="9525">
            <a:noFill/>
            <a:miter lim="800000"/>
            <a:headEnd/>
            <a:tailEnd/>
          </a:ln>
        </p:spPr>
        <p:txBody>
          <a:bodyPr>
            <a:prstTxWarp prst="textNoShape">
              <a:avLst/>
            </a:prstTxWarp>
          </a:bodyPr>
          <a:lstStyle/>
          <a:p>
            <a:pPr eaLnBrk="0" hangingPunct="0"/>
            <a:r>
              <a:rPr lang="en-US" sz="3200" b="1" dirty="0">
                <a:solidFill>
                  <a:srgbClr val="321959"/>
                </a:solidFill>
                <a:ea typeface="Arial" pitchFamily="-65" charset="0"/>
                <a:cs typeface="Arial" pitchFamily="-65" charset="0"/>
              </a:rPr>
              <a:t>When Women are Killed</a:t>
            </a:r>
          </a:p>
        </p:txBody>
      </p:sp>
    </p:spTree>
    <p:extLst>
      <p:ext uri="{BB962C8B-B14F-4D97-AF65-F5344CB8AC3E}">
        <p14:creationId xmlns:p14="http://schemas.microsoft.com/office/powerpoint/2010/main" val="2169140652"/>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3"/>
          <p:cNvSpPr>
            <a:spLocks noGrp="1"/>
          </p:cNvSpPr>
          <p:nvPr>
            <p:ph type="title"/>
          </p:nvPr>
        </p:nvSpPr>
        <p:spPr>
          <a:xfrm>
            <a:off x="0" y="990600"/>
            <a:ext cx="9144000" cy="838200"/>
          </a:xfrm>
        </p:spPr>
        <p:txBody>
          <a:bodyPr/>
          <a:lstStyle/>
          <a:p>
            <a:pPr algn="ctr"/>
            <a:r>
              <a:rPr lang="en-CA" altLang="en-US" b="1" i="0" dirty="0">
                <a:solidFill>
                  <a:srgbClr val="321959"/>
                </a:solidFill>
                <a:latin typeface="Arial" pitchFamily="-65" charset="0"/>
                <a:ea typeface="Arial" pitchFamily="-65" charset="0"/>
                <a:cs typeface="Arial" pitchFamily="-65" charset="0"/>
              </a:rPr>
              <a:t>Frequency of Common Risk Factors</a:t>
            </a:r>
          </a:p>
        </p:txBody>
      </p:sp>
      <p:sp>
        <p:nvSpPr>
          <p:cNvPr id="36867" name="Content Placeholder 4"/>
          <p:cNvSpPr>
            <a:spLocks noGrp="1"/>
          </p:cNvSpPr>
          <p:nvPr>
            <p:ph idx="1"/>
          </p:nvPr>
        </p:nvSpPr>
        <p:spPr>
          <a:xfrm>
            <a:off x="685800" y="2133600"/>
            <a:ext cx="7772400" cy="3581400"/>
          </a:xfrm>
        </p:spPr>
        <p:txBody>
          <a:bodyPr/>
          <a:lstStyle/>
          <a:p>
            <a:pPr>
              <a:spcBef>
                <a:spcPct val="0"/>
              </a:spcBef>
              <a:spcAft>
                <a:spcPts val="1000"/>
              </a:spcAft>
            </a:pPr>
            <a:r>
              <a:rPr lang="en-CA" altLang="en-US" sz="2400" dirty="0" smtClean="0">
                <a:ea typeface="ＭＳ Ｐゴシック" panose="020B0600070205080204" pitchFamily="34" charset="-128"/>
                <a:cs typeface="Arial" panose="020B0604020202020204" pitchFamily="34" charset="0"/>
              </a:rPr>
              <a:t>In 76% of the cases reviewed, 7 or more risk factors were identified</a:t>
            </a:r>
          </a:p>
          <a:p>
            <a:pPr>
              <a:spcBef>
                <a:spcPct val="0"/>
              </a:spcBef>
              <a:spcAft>
                <a:spcPts val="1000"/>
              </a:spcAft>
            </a:pPr>
            <a:r>
              <a:rPr lang="en-CA" altLang="en-US" sz="2400" dirty="0" smtClean="0">
                <a:ea typeface="ＭＳ Ｐゴシック" panose="020B0600070205080204" pitchFamily="34" charset="-128"/>
                <a:cs typeface="Arial" panose="020B0604020202020204" pitchFamily="34" charset="0"/>
              </a:rPr>
              <a:t>In 13% of the cases reviewed, 4 to 6 risk factors were identified</a:t>
            </a:r>
          </a:p>
          <a:p>
            <a:pPr>
              <a:spcBef>
                <a:spcPct val="0"/>
              </a:spcBef>
              <a:spcAft>
                <a:spcPts val="1000"/>
              </a:spcAft>
            </a:pPr>
            <a:r>
              <a:rPr lang="en-CA" altLang="en-US" sz="2400" dirty="0" smtClean="0">
                <a:ea typeface="ＭＳ Ｐゴシック" panose="020B0600070205080204" pitchFamily="34" charset="-128"/>
                <a:cs typeface="Arial" panose="020B0604020202020204" pitchFamily="34" charset="0"/>
              </a:rPr>
              <a:t>The combined proportion of cases with 4 or more risk factors was </a:t>
            </a:r>
            <a:r>
              <a:rPr lang="en-CA" altLang="en-US" sz="2400" dirty="0" smtClean="0">
                <a:solidFill>
                  <a:srgbClr val="C00000"/>
                </a:solidFill>
                <a:ea typeface="ＭＳ Ｐゴシック" panose="020B0600070205080204" pitchFamily="34" charset="-128"/>
                <a:cs typeface="Arial" panose="020B0604020202020204" pitchFamily="34" charset="0"/>
              </a:rPr>
              <a:t>89%</a:t>
            </a:r>
          </a:p>
        </p:txBody>
      </p:sp>
    </p:spTree>
    <p:extLst>
      <p:ext uri="{BB962C8B-B14F-4D97-AF65-F5344CB8AC3E}">
        <p14:creationId xmlns:p14="http://schemas.microsoft.com/office/powerpoint/2010/main" val="1660758811"/>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a:xfrm>
            <a:off x="381000" y="1828800"/>
            <a:ext cx="8534400" cy="1371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solidFill>
                  <a:schemeClr val="tx1"/>
                </a:solidFill>
                <a:latin typeface="Arial" panose="020B0604020202020204" pitchFamily="34" charset="0"/>
                <a:cs typeface="Arial" panose="020B0604020202020204" pitchFamily="34" charset="0"/>
              </a:rPr>
              <a:t>Documentary </a:t>
            </a:r>
            <a:br>
              <a:rPr lang="en-US" altLang="en-US" smtClean="0">
                <a:solidFill>
                  <a:schemeClr val="tx1"/>
                </a:solidFill>
                <a:latin typeface="Arial" panose="020B0604020202020204" pitchFamily="34" charset="0"/>
                <a:cs typeface="Arial" panose="020B0604020202020204" pitchFamily="34" charset="0"/>
              </a:rPr>
            </a:br>
            <a:r>
              <a:rPr lang="en-US" altLang="en-US" sz="2800" smtClean="0">
                <a:solidFill>
                  <a:schemeClr val="tx1"/>
                </a:solidFill>
                <a:latin typeface="Arial" panose="020B0604020202020204" pitchFamily="34" charset="0"/>
                <a:cs typeface="Arial" panose="020B0604020202020204" pitchFamily="34" charset="0"/>
              </a:rPr>
              <a:t>“What everyone should know about woman abuse.”</a:t>
            </a:r>
          </a:p>
        </p:txBody>
      </p:sp>
      <p:sp>
        <p:nvSpPr>
          <p:cNvPr id="37891" name="Rectangle 3"/>
          <p:cNvSpPr>
            <a:spLocks noChangeArrowheads="1"/>
          </p:cNvSpPr>
          <p:nvPr/>
        </p:nvSpPr>
        <p:spPr bwMode="auto">
          <a:xfrm>
            <a:off x="0" y="11430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200">
                <a:solidFill>
                  <a:schemeClr val="tx1"/>
                </a:solidFill>
                <a:latin typeface="Arial" panose="020B0604020202020204" pitchFamily="34" charset="0"/>
                <a:ea typeface="ヒラギノ角ゴ Pro W3" pitchFamily="-9" charset="-128"/>
              </a:defRPr>
            </a:lvl1pPr>
            <a:lvl2pPr marL="742950" indent="-285750">
              <a:spcBef>
                <a:spcPct val="20000"/>
              </a:spcBef>
              <a:buChar char="–"/>
              <a:defRPr>
                <a:solidFill>
                  <a:schemeClr val="tx1"/>
                </a:solidFill>
                <a:latin typeface="Arial" panose="020B0604020202020204" pitchFamily="34" charset="0"/>
                <a:ea typeface="ヒラギノ角ゴ Pro W3" pitchFamily="-9" charset="-128"/>
              </a:defRPr>
            </a:lvl2pPr>
            <a:lvl3pPr marL="1143000" indent="-228600">
              <a:spcBef>
                <a:spcPct val="20000"/>
              </a:spcBef>
              <a:buChar char="•"/>
              <a:defRPr sz="1600">
                <a:solidFill>
                  <a:schemeClr val="tx1"/>
                </a:solidFill>
                <a:latin typeface="Arial" panose="020B0604020202020204" pitchFamily="34" charset="0"/>
                <a:ea typeface="ヒラギノ角ゴ Pro W3" pitchFamily="-9" charset="-128"/>
              </a:defRPr>
            </a:lvl3pPr>
            <a:lvl4pPr marL="1600200" indent="-228600">
              <a:spcBef>
                <a:spcPct val="20000"/>
              </a:spcBef>
              <a:buChar char="–"/>
              <a:defRPr sz="1400">
                <a:solidFill>
                  <a:schemeClr val="tx1"/>
                </a:solidFill>
                <a:latin typeface="Arial" panose="020B0604020202020204" pitchFamily="34" charset="0"/>
                <a:ea typeface="ヒラギノ角ゴ Pro W3" pitchFamily="-9" charset="-128"/>
              </a:defRPr>
            </a:lvl4pPr>
            <a:lvl5pPr marL="2057400" indent="-228600">
              <a:spcBef>
                <a:spcPct val="20000"/>
              </a:spcBef>
              <a:buChar char="»"/>
              <a:defRPr sz="1400">
                <a:solidFill>
                  <a:schemeClr val="tx1"/>
                </a:solidFill>
                <a:latin typeface="Arial" panose="020B0604020202020204" pitchFamily="34" charset="0"/>
                <a:ea typeface="ヒラギノ角ゴ Pro W3" pitchFamily="-9"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9pPr>
          </a:lstStyle>
          <a:p>
            <a:pPr algn="ctr">
              <a:spcBef>
                <a:spcPct val="0"/>
              </a:spcBef>
              <a:buFontTx/>
              <a:buNone/>
            </a:pPr>
            <a:r>
              <a:rPr lang="en-CA" altLang="en-US" sz="3200" b="1" i="1" dirty="0">
                <a:solidFill>
                  <a:srgbClr val="002060"/>
                </a:solidFill>
                <a:cs typeface="Arial" panose="020B0604020202020204" pitchFamily="34" charset="0"/>
              </a:rPr>
              <a:t>Lived Experience</a:t>
            </a:r>
            <a:endParaRPr lang="en-US" altLang="en-US" sz="3200" b="1" i="1" dirty="0">
              <a:solidFill>
                <a:srgbClr val="002060"/>
              </a:solidFill>
              <a:cs typeface="Arial" panose="020B0604020202020204" pitchFamily="34" charset="0"/>
            </a:endParaRPr>
          </a:p>
        </p:txBody>
      </p:sp>
    </p:spTree>
    <p:extLst>
      <p:ext uri="{BB962C8B-B14F-4D97-AF65-F5344CB8AC3E}">
        <p14:creationId xmlns:p14="http://schemas.microsoft.com/office/powerpoint/2010/main" val="35467491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ocumentary_WomensAbuse_DVD_edited_sept27_1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38199"/>
            <a:ext cx="9120187" cy="6080125"/>
          </a:xfrm>
          <a:prstGeom prst="rect">
            <a:avLst/>
          </a:prstGeom>
        </p:spPr>
      </p:pic>
    </p:spTree>
    <p:extLst>
      <p:ext uri="{BB962C8B-B14F-4D97-AF65-F5344CB8AC3E}">
        <p14:creationId xmlns:p14="http://schemas.microsoft.com/office/powerpoint/2010/main" val="20399948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idx="4294967295"/>
          </p:nvPr>
        </p:nvSpPr>
        <p:spPr>
          <a:xfrm>
            <a:off x="468313" y="2133600"/>
            <a:ext cx="82296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0000"/>
          </a:bodyPr>
          <a:lstStyle/>
          <a:p>
            <a:pPr eaLnBrk="1" hangingPunct="1">
              <a:defRPr/>
            </a:pPr>
            <a:r>
              <a:rPr lang="en-US" sz="4000" dirty="0" smtClean="0">
                <a:solidFill>
                  <a:schemeClr val="tx1"/>
                </a:solidFill>
                <a:latin typeface="Arial" charset="0"/>
                <a:cs typeface="Arial" charset="0"/>
              </a:rPr>
              <a:t>What Warning Signs Did You See?</a:t>
            </a:r>
            <a:br>
              <a:rPr lang="en-US" sz="4000" dirty="0" smtClean="0">
                <a:solidFill>
                  <a:schemeClr val="tx1"/>
                </a:solidFill>
                <a:latin typeface="Arial" charset="0"/>
                <a:cs typeface="Arial" charset="0"/>
              </a:rPr>
            </a:br>
            <a:r>
              <a:rPr lang="en-US" sz="4000" dirty="0" smtClean="0">
                <a:latin typeface="Arial" charset="0"/>
                <a:cs typeface="Arial" charset="0"/>
              </a:rPr>
              <a:t>What High Risk Factors were Present?</a:t>
            </a:r>
            <a:r>
              <a:rPr lang="en-US" sz="4000" dirty="0" smtClean="0">
                <a:solidFill>
                  <a:schemeClr val="tx1"/>
                </a:solidFill>
                <a:latin typeface="Arial" charset="0"/>
                <a:cs typeface="Arial" charset="0"/>
              </a:rPr>
              <a:t/>
            </a:r>
            <a:br>
              <a:rPr lang="en-US" sz="4000" dirty="0" smtClean="0">
                <a:solidFill>
                  <a:schemeClr val="tx1"/>
                </a:solidFill>
                <a:latin typeface="Arial" charset="0"/>
                <a:cs typeface="Arial" charset="0"/>
              </a:rPr>
            </a:br>
            <a:endParaRPr lang="en-US" sz="4000" dirty="0" smtClean="0">
              <a:solidFill>
                <a:schemeClr val="tx1"/>
              </a:solidFill>
              <a:latin typeface="Arial" charset="0"/>
              <a:cs typeface="Arial" charset="0"/>
            </a:endParaRPr>
          </a:p>
        </p:txBody>
      </p:sp>
    </p:spTree>
    <p:extLst>
      <p:ext uri="{BB962C8B-B14F-4D97-AF65-F5344CB8AC3E}">
        <p14:creationId xmlns:p14="http://schemas.microsoft.com/office/powerpoint/2010/main" val="6104606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098550"/>
            <a:ext cx="6442075"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0"/>
            <a:ext cx="9144000" cy="609600"/>
          </a:xfrm>
        </p:spPr>
        <p:txBody>
          <a:bodyPr/>
          <a:lstStyle/>
          <a:p>
            <a:pPr algn="ctr">
              <a:defRPr/>
            </a:pPr>
            <a:r>
              <a:rPr lang="en-CA" b="1" dirty="0" smtClean="0">
                <a:solidFill>
                  <a:schemeClr val="bg1"/>
                </a:solidFill>
                <a:latin typeface="+mn-lt"/>
              </a:rPr>
              <a:t>I’m a neighbour, friend, family member…</a:t>
            </a:r>
            <a:endParaRPr lang="en-CA" b="1" dirty="0">
              <a:solidFill>
                <a:schemeClr val="bg1"/>
              </a:solidFill>
              <a:latin typeface="+mn-lt"/>
            </a:endParaRPr>
          </a:p>
        </p:txBody>
      </p:sp>
    </p:spTree>
    <p:extLst>
      <p:ext uri="{BB962C8B-B14F-4D97-AF65-F5344CB8AC3E}">
        <p14:creationId xmlns:p14="http://schemas.microsoft.com/office/powerpoint/2010/main" val="1159077215"/>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609600" y="1143000"/>
            <a:ext cx="8229600" cy="511175"/>
          </a:xfrm>
        </p:spPr>
        <p:txBody>
          <a:bodyPr>
            <a:noAutofit/>
          </a:bodyPr>
          <a:lstStyle/>
          <a:p>
            <a:pPr algn="ctr" eaLnBrk="1" hangingPunct="1">
              <a:defRPr/>
            </a:pPr>
            <a:r>
              <a:rPr lang="en-US" b="1" dirty="0">
                <a:solidFill>
                  <a:srgbClr val="002060"/>
                </a:solidFill>
                <a:latin typeface="Arial" pitchFamily="34" charset="0"/>
                <a:ea typeface="+mn-ea"/>
                <a:cs typeface="Arial" pitchFamily="34" charset="0"/>
              </a:rPr>
              <a:t>T</a:t>
            </a:r>
            <a:r>
              <a:rPr lang="en-US" b="1" kern="1200" dirty="0" smtClean="0">
                <a:solidFill>
                  <a:srgbClr val="002060"/>
                </a:solidFill>
                <a:latin typeface="Arial" pitchFamily="34" charset="0"/>
                <a:ea typeface="+mn-ea"/>
                <a:cs typeface="Arial" pitchFamily="34" charset="0"/>
              </a:rPr>
              <a:t>he </a:t>
            </a:r>
            <a:r>
              <a:rPr lang="en-US" b="1" dirty="0" smtClean="0">
                <a:solidFill>
                  <a:srgbClr val="002060"/>
                </a:solidFill>
                <a:latin typeface="Arial" pitchFamily="34" charset="0"/>
                <a:ea typeface="+mn-ea"/>
                <a:cs typeface="Arial" pitchFamily="34" charset="0"/>
              </a:rPr>
              <a:t>Power</a:t>
            </a:r>
            <a:r>
              <a:rPr lang="en-US" b="1" kern="1200" dirty="0" smtClean="0">
                <a:solidFill>
                  <a:srgbClr val="002060"/>
                </a:solidFill>
                <a:latin typeface="Arial" pitchFamily="34" charset="0"/>
                <a:ea typeface="+mn-ea"/>
                <a:cs typeface="Arial" pitchFamily="34" charset="0"/>
              </a:rPr>
              <a:t> of Isolation</a:t>
            </a:r>
            <a:br>
              <a:rPr lang="en-US" b="1" kern="1200" dirty="0" smtClean="0">
                <a:solidFill>
                  <a:srgbClr val="002060"/>
                </a:solidFill>
                <a:latin typeface="Arial" pitchFamily="34" charset="0"/>
                <a:ea typeface="+mn-ea"/>
                <a:cs typeface="Arial" pitchFamily="34" charset="0"/>
              </a:rPr>
            </a:br>
            <a:endParaRPr lang="en-US" b="1" kern="1200" dirty="0">
              <a:solidFill>
                <a:srgbClr val="002060"/>
              </a:solidFill>
              <a:latin typeface="Arial" pitchFamily="34" charset="0"/>
              <a:ea typeface="+mn-ea"/>
              <a:cs typeface="Arial" pitchFamily="34" charset="0"/>
            </a:endParaRPr>
          </a:p>
        </p:txBody>
      </p:sp>
      <p:sp>
        <p:nvSpPr>
          <p:cNvPr id="43011" name="Content Placeholder 5"/>
          <p:cNvSpPr txBox="1">
            <a:spLocks/>
          </p:cNvSpPr>
          <p:nvPr/>
        </p:nvSpPr>
        <p:spPr bwMode="auto">
          <a:xfrm>
            <a:off x="609600" y="2362200"/>
            <a:ext cx="8153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200">
                <a:solidFill>
                  <a:schemeClr val="tx1"/>
                </a:solidFill>
                <a:latin typeface="Arial" panose="020B0604020202020204" pitchFamily="34" charset="0"/>
                <a:ea typeface="ヒラギノ角ゴ Pro W3" pitchFamily="-9" charset="-128"/>
              </a:defRPr>
            </a:lvl1pPr>
            <a:lvl2pPr marL="742950" indent="-285750">
              <a:spcBef>
                <a:spcPct val="20000"/>
              </a:spcBef>
              <a:buChar char="–"/>
              <a:defRPr>
                <a:solidFill>
                  <a:schemeClr val="tx1"/>
                </a:solidFill>
                <a:latin typeface="Arial" panose="020B0604020202020204" pitchFamily="34" charset="0"/>
                <a:ea typeface="ヒラギノ角ゴ Pro W3" pitchFamily="-9" charset="-128"/>
              </a:defRPr>
            </a:lvl2pPr>
            <a:lvl3pPr marL="1143000" indent="-228600">
              <a:spcBef>
                <a:spcPct val="20000"/>
              </a:spcBef>
              <a:buChar char="•"/>
              <a:defRPr sz="1600">
                <a:solidFill>
                  <a:schemeClr val="tx1"/>
                </a:solidFill>
                <a:latin typeface="Arial" panose="020B0604020202020204" pitchFamily="34" charset="0"/>
                <a:ea typeface="ヒラギノ角ゴ Pro W3" pitchFamily="-9" charset="-128"/>
              </a:defRPr>
            </a:lvl3pPr>
            <a:lvl4pPr marL="1600200" indent="-228600">
              <a:spcBef>
                <a:spcPct val="20000"/>
              </a:spcBef>
              <a:buChar char="–"/>
              <a:defRPr sz="1400">
                <a:solidFill>
                  <a:schemeClr val="tx1"/>
                </a:solidFill>
                <a:latin typeface="Arial" panose="020B0604020202020204" pitchFamily="34" charset="0"/>
                <a:ea typeface="ヒラギノ角ゴ Pro W3" pitchFamily="-9" charset="-128"/>
              </a:defRPr>
            </a:lvl4pPr>
            <a:lvl5pPr marL="2057400" indent="-228600">
              <a:spcBef>
                <a:spcPct val="20000"/>
              </a:spcBef>
              <a:buChar char="»"/>
              <a:defRPr sz="1400">
                <a:solidFill>
                  <a:schemeClr val="tx1"/>
                </a:solidFill>
                <a:latin typeface="Arial" panose="020B0604020202020204" pitchFamily="34" charset="0"/>
                <a:ea typeface="ヒラギノ角ゴ Pro W3" pitchFamily="-9"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9pPr>
          </a:lstStyle>
          <a:p>
            <a:pPr algn="ctr" eaLnBrk="1" hangingPunct="1">
              <a:buFontTx/>
              <a:buNone/>
            </a:pPr>
            <a:r>
              <a:rPr lang="en-US" altLang="en-US" sz="4000" dirty="0">
                <a:ea typeface="ＭＳ Ｐゴシック" panose="020B0600070205080204" pitchFamily="34" charset="-128"/>
                <a:cs typeface="Arial" panose="020B0604020202020204" pitchFamily="34" charset="0"/>
              </a:rPr>
              <a:t>Isolation is a always present in abusive relationships…</a:t>
            </a:r>
          </a:p>
          <a:p>
            <a:pPr algn="ctr" eaLnBrk="1" hangingPunct="1">
              <a:buFontTx/>
              <a:buNone/>
            </a:pPr>
            <a:endParaRPr lang="en-US" altLang="en-US" sz="1100" dirty="0">
              <a:ea typeface="ＭＳ Ｐゴシック" panose="020B0600070205080204" pitchFamily="34" charset="-128"/>
              <a:cs typeface="Arial" panose="020B0604020202020204" pitchFamily="34" charset="0"/>
            </a:endParaRPr>
          </a:p>
          <a:p>
            <a:pPr algn="ctr" eaLnBrk="1" hangingPunct="1">
              <a:buFontTx/>
              <a:buNone/>
            </a:pPr>
            <a:r>
              <a:rPr lang="en-US" altLang="en-US" sz="4000" dirty="0">
                <a:ea typeface="ＭＳ Ｐゴシック" panose="020B0600070205080204" pitchFamily="34" charset="-128"/>
                <a:cs typeface="Arial" panose="020B0604020202020204" pitchFamily="34" charset="0"/>
              </a:rPr>
              <a:t>It could even be considered a necessary condition for abuse to occur</a:t>
            </a:r>
          </a:p>
        </p:txBody>
      </p:sp>
    </p:spTree>
    <p:extLst>
      <p:ext uri="{BB962C8B-B14F-4D97-AF65-F5344CB8AC3E}">
        <p14:creationId xmlns:p14="http://schemas.microsoft.com/office/powerpoint/2010/main" val="42208172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1143000"/>
            <a:ext cx="914400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l" rtl="0" eaLnBrk="0" fontAlgn="base" hangingPunct="0">
              <a:spcBef>
                <a:spcPct val="0"/>
              </a:spcBef>
              <a:spcAft>
                <a:spcPct val="0"/>
              </a:spcAft>
              <a:defRPr sz="3200" i="1">
                <a:solidFill>
                  <a:schemeClr val="bg2"/>
                </a:solidFill>
                <a:latin typeface="+mj-lt"/>
                <a:ea typeface="+mj-ea"/>
                <a:cs typeface="+mj-cs"/>
              </a:defRPr>
            </a:lvl1pPr>
            <a:lvl2pPr algn="l" rtl="0" eaLnBrk="0" fontAlgn="base" hangingPunct="0">
              <a:spcBef>
                <a:spcPct val="0"/>
              </a:spcBef>
              <a:spcAft>
                <a:spcPct val="0"/>
              </a:spcAft>
              <a:defRPr sz="3200" i="1">
                <a:solidFill>
                  <a:schemeClr val="bg2"/>
                </a:solidFill>
                <a:latin typeface="Times" pitchFamily="-9" charset="0"/>
                <a:ea typeface="ヒラギノ角ゴ Pro W3" pitchFamily="-9" charset="-128"/>
              </a:defRPr>
            </a:lvl2pPr>
            <a:lvl3pPr algn="l" rtl="0" eaLnBrk="0" fontAlgn="base" hangingPunct="0">
              <a:spcBef>
                <a:spcPct val="0"/>
              </a:spcBef>
              <a:spcAft>
                <a:spcPct val="0"/>
              </a:spcAft>
              <a:defRPr sz="3200" i="1">
                <a:solidFill>
                  <a:schemeClr val="bg2"/>
                </a:solidFill>
                <a:latin typeface="Times" pitchFamily="-9" charset="0"/>
                <a:ea typeface="ヒラギノ角ゴ Pro W3" pitchFamily="-9" charset="-128"/>
              </a:defRPr>
            </a:lvl3pPr>
            <a:lvl4pPr algn="l" rtl="0" eaLnBrk="0" fontAlgn="base" hangingPunct="0">
              <a:spcBef>
                <a:spcPct val="0"/>
              </a:spcBef>
              <a:spcAft>
                <a:spcPct val="0"/>
              </a:spcAft>
              <a:defRPr sz="3200" i="1">
                <a:solidFill>
                  <a:schemeClr val="bg2"/>
                </a:solidFill>
                <a:latin typeface="Times" pitchFamily="-9" charset="0"/>
                <a:ea typeface="ヒラギノ角ゴ Pro W3" pitchFamily="-9" charset="-128"/>
              </a:defRPr>
            </a:lvl4pPr>
            <a:lvl5pPr algn="l" rtl="0" eaLnBrk="0" fontAlgn="base" hangingPunct="0">
              <a:spcBef>
                <a:spcPct val="0"/>
              </a:spcBef>
              <a:spcAft>
                <a:spcPct val="0"/>
              </a:spcAft>
              <a:defRPr sz="3200" i="1">
                <a:solidFill>
                  <a:schemeClr val="bg2"/>
                </a:solidFill>
                <a:latin typeface="Times" pitchFamily="-9" charset="0"/>
                <a:ea typeface="ヒラギノ角ゴ Pro W3" pitchFamily="-9" charset="-128"/>
              </a:defRPr>
            </a:lvl5pPr>
            <a:lvl6pPr marL="457200" algn="l" rtl="0" fontAlgn="base">
              <a:spcBef>
                <a:spcPct val="0"/>
              </a:spcBef>
              <a:spcAft>
                <a:spcPct val="0"/>
              </a:spcAft>
              <a:defRPr sz="3200" i="1">
                <a:solidFill>
                  <a:schemeClr val="bg2"/>
                </a:solidFill>
                <a:latin typeface="Times" pitchFamily="-9" charset="0"/>
                <a:ea typeface="ヒラギノ角ゴ Pro W3" pitchFamily="-9" charset="-128"/>
              </a:defRPr>
            </a:lvl6pPr>
            <a:lvl7pPr marL="914400" algn="l" rtl="0" fontAlgn="base">
              <a:spcBef>
                <a:spcPct val="0"/>
              </a:spcBef>
              <a:spcAft>
                <a:spcPct val="0"/>
              </a:spcAft>
              <a:defRPr sz="3200" i="1">
                <a:solidFill>
                  <a:schemeClr val="bg2"/>
                </a:solidFill>
                <a:latin typeface="Times" pitchFamily="-9" charset="0"/>
                <a:ea typeface="ヒラギノ角ゴ Pro W3" pitchFamily="-9" charset="-128"/>
              </a:defRPr>
            </a:lvl7pPr>
            <a:lvl8pPr marL="1371600" algn="l" rtl="0" fontAlgn="base">
              <a:spcBef>
                <a:spcPct val="0"/>
              </a:spcBef>
              <a:spcAft>
                <a:spcPct val="0"/>
              </a:spcAft>
              <a:defRPr sz="3200" i="1">
                <a:solidFill>
                  <a:schemeClr val="bg2"/>
                </a:solidFill>
                <a:latin typeface="Times" pitchFamily="-9" charset="0"/>
                <a:ea typeface="ヒラギノ角ゴ Pro W3" pitchFamily="-9" charset="-128"/>
              </a:defRPr>
            </a:lvl8pPr>
            <a:lvl9pPr marL="1828800" algn="l" rtl="0" fontAlgn="base">
              <a:spcBef>
                <a:spcPct val="0"/>
              </a:spcBef>
              <a:spcAft>
                <a:spcPct val="0"/>
              </a:spcAft>
              <a:defRPr sz="3200" i="1">
                <a:solidFill>
                  <a:schemeClr val="bg2"/>
                </a:solidFill>
                <a:latin typeface="Times" pitchFamily="-9" charset="0"/>
                <a:ea typeface="ヒラギノ角ゴ Pro W3" pitchFamily="-9" charset="-128"/>
              </a:defRPr>
            </a:lvl9pPr>
          </a:lstStyle>
          <a:p>
            <a:pPr algn="ctr">
              <a:defRPr/>
            </a:pPr>
            <a:r>
              <a:rPr lang="en-US" b="1" i="0" kern="0" dirty="0" smtClean="0">
                <a:solidFill>
                  <a:srgbClr val="321959"/>
                </a:solidFill>
                <a:latin typeface="Arial" pitchFamily="-65" charset="0"/>
                <a:ea typeface="Arial" pitchFamily="-65" charset="0"/>
                <a:cs typeface="Arial" pitchFamily="-65" charset="0"/>
              </a:rPr>
              <a:t>What is Domestic Violence?</a:t>
            </a:r>
            <a:endParaRPr lang="en-US" b="1" i="0" kern="0" dirty="0">
              <a:solidFill>
                <a:srgbClr val="321959"/>
              </a:solidFill>
              <a:latin typeface="Arial" pitchFamily="-65" charset="0"/>
              <a:ea typeface="Arial" pitchFamily="-65" charset="0"/>
              <a:cs typeface="Arial" pitchFamily="-65" charset="0"/>
            </a:endParaRPr>
          </a:p>
        </p:txBody>
      </p:sp>
      <p:sp>
        <p:nvSpPr>
          <p:cNvPr id="5" name="Content Placeholder 2"/>
          <p:cNvSpPr txBox="1">
            <a:spLocks/>
          </p:cNvSpPr>
          <p:nvPr/>
        </p:nvSpPr>
        <p:spPr bwMode="auto">
          <a:xfrm>
            <a:off x="558800" y="1887538"/>
            <a:ext cx="8356600" cy="3675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lgn="l" rtl="0" eaLnBrk="0" fontAlgn="base" hangingPunct="0">
              <a:spcBef>
                <a:spcPct val="20000"/>
              </a:spcBef>
              <a:spcAft>
                <a:spcPct val="0"/>
              </a:spcAft>
              <a:buChar char="•"/>
              <a:defRPr sz="2200">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600200" indent="-228600" algn="l" rtl="0" eaLnBrk="0" fontAlgn="base" hangingPunct="0">
              <a:spcBef>
                <a:spcPct val="20000"/>
              </a:spcBef>
              <a:spcAft>
                <a:spcPct val="0"/>
              </a:spcAft>
              <a:buChar char="–"/>
              <a:defRPr sz="1400">
                <a:solidFill>
                  <a:schemeClr val="tx1"/>
                </a:solidFill>
                <a:latin typeface="+mn-lt"/>
                <a:ea typeface="+mn-ea"/>
              </a:defRPr>
            </a:lvl4pPr>
            <a:lvl5pPr marL="2057400" indent="-228600" algn="l" rtl="0" eaLnBrk="0" fontAlgn="base" hangingPunct="0">
              <a:spcBef>
                <a:spcPct val="20000"/>
              </a:spcBef>
              <a:spcAft>
                <a:spcPct val="0"/>
              </a:spcAft>
              <a:buChar char="»"/>
              <a:defRPr sz="1400">
                <a:solidFill>
                  <a:schemeClr val="tx1"/>
                </a:solidFill>
                <a:latin typeface="+mn-lt"/>
                <a:ea typeface="+mn-ea"/>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a:lstStyle>
          <a:p>
            <a:pPr marL="0" indent="0">
              <a:buFontTx/>
              <a:buNone/>
              <a:defRPr/>
            </a:pPr>
            <a:r>
              <a:rPr lang="en-CA" sz="2700" kern="0" smtClean="0">
                <a:solidFill>
                  <a:srgbClr val="606060"/>
                </a:solidFill>
                <a:cs typeface="ヒラギノ角ゴ Pro W3" pitchFamily="-65" charset="-128"/>
              </a:rPr>
              <a:t>Domestic violence is </a:t>
            </a:r>
            <a:r>
              <a:rPr lang="en-CA" sz="2700" kern="0" smtClean="0">
                <a:solidFill>
                  <a:srgbClr val="0093D3"/>
                </a:solidFill>
                <a:cs typeface="ヒラギノ角ゴ Pro W3" pitchFamily="-65" charset="-128"/>
              </a:rPr>
              <a:t>a pattern of behaviour </a:t>
            </a:r>
            <a:r>
              <a:rPr lang="en-CA" sz="2700" kern="0" smtClean="0">
                <a:solidFill>
                  <a:srgbClr val="606060"/>
                </a:solidFill>
                <a:cs typeface="ヒラギノ角ゴ Pro W3" pitchFamily="-65" charset="-128"/>
              </a:rPr>
              <a:t>used by one person to gain </a:t>
            </a:r>
            <a:r>
              <a:rPr lang="en-CA" sz="2700" kern="0" smtClean="0">
                <a:solidFill>
                  <a:srgbClr val="0093D3"/>
                </a:solidFill>
                <a:cs typeface="ヒラギノ角ゴ Pro W3" pitchFamily="-65" charset="-128"/>
              </a:rPr>
              <a:t>power and control </a:t>
            </a:r>
            <a:r>
              <a:rPr lang="en-CA" sz="2700" kern="0" smtClean="0">
                <a:solidFill>
                  <a:srgbClr val="606060"/>
                </a:solidFill>
                <a:cs typeface="ヒラギノ角ゴ Pro W3" pitchFamily="-65" charset="-128"/>
              </a:rPr>
              <a:t>over another with whom he/she has or has had and </a:t>
            </a:r>
            <a:r>
              <a:rPr lang="en-CA" sz="2700" kern="0" smtClean="0">
                <a:solidFill>
                  <a:srgbClr val="0093D3"/>
                </a:solidFill>
                <a:cs typeface="ヒラギノ角ゴ Pro W3" pitchFamily="-65" charset="-128"/>
              </a:rPr>
              <a:t>intimate relationship.</a:t>
            </a:r>
          </a:p>
          <a:p>
            <a:pPr marL="0" indent="0">
              <a:buFontTx/>
              <a:buNone/>
              <a:defRPr/>
            </a:pPr>
            <a:endParaRPr lang="en-CA" sz="2700" kern="0" smtClean="0">
              <a:solidFill>
                <a:srgbClr val="606060"/>
              </a:solidFill>
              <a:cs typeface="ヒラギノ角ゴ Pro W3" pitchFamily="-65" charset="-128"/>
            </a:endParaRPr>
          </a:p>
          <a:p>
            <a:pPr marL="0" indent="0">
              <a:buFontTx/>
              <a:buNone/>
              <a:defRPr/>
            </a:pPr>
            <a:r>
              <a:rPr lang="en-CA" sz="1800" kern="0" smtClean="0">
                <a:solidFill>
                  <a:srgbClr val="606060"/>
                </a:solidFill>
                <a:cs typeface="ヒラギノ角ゴ Pro W3" pitchFamily="-65" charset="-128"/>
              </a:rPr>
              <a:t>Occupational Health and Safety Council of Ontario (OHSCO)</a:t>
            </a:r>
          </a:p>
          <a:p>
            <a:pPr marL="0" indent="0">
              <a:buFontTx/>
              <a:buNone/>
              <a:defRPr/>
            </a:pPr>
            <a:endParaRPr lang="en-CA" sz="2700" kern="0" smtClean="0">
              <a:solidFill>
                <a:srgbClr val="606060"/>
              </a:solidFill>
              <a:cs typeface="ヒラギノ角ゴ Pro W3" pitchFamily="-65" charset="-128"/>
            </a:endParaRPr>
          </a:p>
          <a:p>
            <a:pPr marL="0" indent="0">
              <a:buFontTx/>
              <a:buNone/>
              <a:defRPr/>
            </a:pPr>
            <a:endParaRPr lang="en-CA" sz="2700" kern="0" dirty="0" smtClean="0">
              <a:solidFill>
                <a:srgbClr val="606060"/>
              </a:solidFill>
              <a:cs typeface="ヒラギノ角ゴ Pro W3" pitchFamily="-65" charset="-128"/>
            </a:endParaRPr>
          </a:p>
        </p:txBody>
      </p:sp>
    </p:spTree>
    <p:extLst>
      <p:ext uri="{BB962C8B-B14F-4D97-AF65-F5344CB8AC3E}">
        <p14:creationId xmlns:p14="http://schemas.microsoft.com/office/powerpoint/2010/main" val="10300428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478212"/>
            <a:ext cx="2157413"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Box 7"/>
          <p:cNvSpPr txBox="1">
            <a:spLocks noChangeArrowheads="1"/>
          </p:cNvSpPr>
          <p:nvPr/>
        </p:nvSpPr>
        <p:spPr bwMode="auto">
          <a:xfrm>
            <a:off x="2209800" y="3198812"/>
            <a:ext cx="7315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200">
                <a:solidFill>
                  <a:schemeClr val="tx1"/>
                </a:solidFill>
                <a:latin typeface="Arial" panose="020B0604020202020204" pitchFamily="34" charset="0"/>
                <a:ea typeface="ヒラギノ角ゴ Pro W3" pitchFamily="-9" charset="-128"/>
              </a:defRPr>
            </a:lvl1pPr>
            <a:lvl2pPr marL="742950" indent="-285750">
              <a:spcBef>
                <a:spcPct val="20000"/>
              </a:spcBef>
              <a:buChar char="–"/>
              <a:defRPr>
                <a:solidFill>
                  <a:schemeClr val="tx1"/>
                </a:solidFill>
                <a:latin typeface="Arial" panose="020B0604020202020204" pitchFamily="34" charset="0"/>
                <a:ea typeface="ヒラギノ角ゴ Pro W3" pitchFamily="-9" charset="-128"/>
              </a:defRPr>
            </a:lvl2pPr>
            <a:lvl3pPr marL="1143000" indent="-228600">
              <a:spcBef>
                <a:spcPct val="20000"/>
              </a:spcBef>
              <a:buChar char="•"/>
              <a:defRPr sz="1600">
                <a:solidFill>
                  <a:schemeClr val="tx1"/>
                </a:solidFill>
                <a:latin typeface="Arial" panose="020B0604020202020204" pitchFamily="34" charset="0"/>
                <a:ea typeface="ヒラギノ角ゴ Pro W3" pitchFamily="-9" charset="-128"/>
              </a:defRPr>
            </a:lvl3pPr>
            <a:lvl4pPr marL="1600200" indent="-228600">
              <a:spcBef>
                <a:spcPct val="20000"/>
              </a:spcBef>
              <a:buChar char="–"/>
              <a:defRPr sz="1400">
                <a:solidFill>
                  <a:schemeClr val="tx1"/>
                </a:solidFill>
                <a:latin typeface="Arial" panose="020B0604020202020204" pitchFamily="34" charset="0"/>
                <a:ea typeface="ヒラギノ角ゴ Pro W3" pitchFamily="-9" charset="-128"/>
              </a:defRPr>
            </a:lvl4pPr>
            <a:lvl5pPr marL="2057400" indent="-228600">
              <a:spcBef>
                <a:spcPct val="20000"/>
              </a:spcBef>
              <a:buChar char="»"/>
              <a:defRPr sz="1400">
                <a:solidFill>
                  <a:schemeClr val="tx1"/>
                </a:solidFill>
                <a:latin typeface="Arial" panose="020B0604020202020204" pitchFamily="34" charset="0"/>
                <a:ea typeface="ヒラギノ角ゴ Pro W3" pitchFamily="-9"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9pPr>
          </a:lstStyle>
          <a:p>
            <a:pPr eaLnBrk="1" hangingPunct="1">
              <a:spcBef>
                <a:spcPct val="0"/>
              </a:spcBef>
              <a:buFontTx/>
              <a:buNone/>
            </a:pPr>
            <a:r>
              <a:rPr lang="en-US" altLang="en-US" sz="3600" dirty="0">
                <a:ea typeface="ＭＳ Ｐゴシック" panose="020B0600070205080204" pitchFamily="34" charset="-128"/>
                <a:cs typeface="Arial" panose="020B0604020202020204" pitchFamily="34" charset="0"/>
              </a:rPr>
              <a:t>	 </a:t>
            </a:r>
            <a:r>
              <a:rPr lang="en-US" altLang="en-US" sz="4800" b="1" dirty="0">
                <a:ea typeface="ＭＳ Ｐゴシック" panose="020B0600070205080204" pitchFamily="34" charset="-128"/>
                <a:cs typeface="Arial" panose="020B0604020202020204" pitchFamily="34" charset="0"/>
              </a:rPr>
              <a:t>See it…</a:t>
            </a:r>
          </a:p>
          <a:p>
            <a:pPr eaLnBrk="1" hangingPunct="1">
              <a:spcBef>
                <a:spcPct val="0"/>
              </a:spcBef>
              <a:buFontTx/>
              <a:buNone/>
            </a:pPr>
            <a:r>
              <a:rPr lang="en-US" altLang="en-US" sz="4800" b="1" dirty="0">
                <a:ea typeface="ＭＳ Ｐゴシック" panose="020B0600070205080204" pitchFamily="34" charset="-128"/>
                <a:cs typeface="Arial" panose="020B0604020202020204" pitchFamily="34" charset="0"/>
              </a:rPr>
              <a:t>	</a:t>
            </a:r>
            <a:r>
              <a:rPr lang="en-US" altLang="en-US" sz="3600" b="1" dirty="0">
                <a:ea typeface="ＭＳ Ｐゴシック" panose="020B0600070205080204" pitchFamily="34" charset="-128"/>
                <a:cs typeface="Arial" panose="020B0604020202020204" pitchFamily="34" charset="0"/>
              </a:rPr>
              <a:t>	</a:t>
            </a:r>
            <a:r>
              <a:rPr lang="en-US" altLang="en-US" sz="4800" b="1" dirty="0">
                <a:ea typeface="ＭＳ Ｐゴシック" panose="020B0600070205080204" pitchFamily="34" charset="-128"/>
                <a:cs typeface="Arial" panose="020B0604020202020204" pitchFamily="34" charset="0"/>
              </a:rPr>
              <a:t>Name it…</a:t>
            </a:r>
          </a:p>
          <a:p>
            <a:pPr eaLnBrk="1" hangingPunct="1">
              <a:spcBef>
                <a:spcPct val="0"/>
              </a:spcBef>
              <a:buFontTx/>
              <a:buNone/>
            </a:pPr>
            <a:r>
              <a:rPr lang="en-US" altLang="en-US" sz="4800" b="1" dirty="0">
                <a:ea typeface="ＭＳ Ｐゴシック" panose="020B0600070205080204" pitchFamily="34" charset="-128"/>
                <a:cs typeface="Arial" panose="020B0604020202020204" pitchFamily="34" charset="0"/>
              </a:rPr>
              <a:t>		</a:t>
            </a:r>
            <a:r>
              <a:rPr lang="en-US" altLang="en-US" sz="3600" b="1" dirty="0">
                <a:ea typeface="ＭＳ Ｐゴシック" panose="020B0600070205080204" pitchFamily="34" charset="-128"/>
                <a:cs typeface="Arial" panose="020B0604020202020204" pitchFamily="34" charset="0"/>
              </a:rPr>
              <a:t>	</a:t>
            </a:r>
            <a:r>
              <a:rPr lang="en-US" altLang="en-US" sz="4800" b="1" dirty="0">
                <a:ea typeface="ＭＳ Ｐゴシック" panose="020B0600070205080204" pitchFamily="34" charset="-128"/>
                <a:cs typeface="Arial" panose="020B0604020202020204" pitchFamily="34" charset="0"/>
              </a:rPr>
              <a:t>Check it…</a:t>
            </a:r>
          </a:p>
        </p:txBody>
      </p:sp>
      <p:sp>
        <p:nvSpPr>
          <p:cNvPr id="5" name="Title 1"/>
          <p:cNvSpPr>
            <a:spLocks noGrp="1"/>
          </p:cNvSpPr>
          <p:nvPr>
            <p:ph type="title" idx="4294967295"/>
          </p:nvPr>
        </p:nvSpPr>
        <p:spPr>
          <a:xfrm>
            <a:off x="189706" y="1135461"/>
            <a:ext cx="9144000" cy="609600"/>
          </a:xfrm>
        </p:spPr>
        <p:txBody>
          <a:bodyPr>
            <a:noAutofit/>
          </a:bodyPr>
          <a:lstStyle/>
          <a:p>
            <a:pPr algn="ctr" eaLnBrk="1" hangingPunct="1">
              <a:defRPr/>
            </a:pPr>
            <a:r>
              <a:rPr lang="en-US" b="1" kern="1200" dirty="0" smtClean="0">
                <a:solidFill>
                  <a:srgbClr val="002060"/>
                </a:solidFill>
                <a:latin typeface="Arial" pitchFamily="34" charset="0"/>
                <a:ea typeface="+mn-ea"/>
                <a:cs typeface="Arial" pitchFamily="34" charset="0"/>
              </a:rPr>
              <a:t>Behaviours Designed to Interrupt Isolation</a:t>
            </a:r>
            <a:br>
              <a:rPr lang="en-US" b="1" kern="1200" dirty="0" smtClean="0">
                <a:solidFill>
                  <a:srgbClr val="002060"/>
                </a:solidFill>
                <a:latin typeface="Arial" pitchFamily="34" charset="0"/>
                <a:ea typeface="+mn-ea"/>
                <a:cs typeface="Arial" pitchFamily="34" charset="0"/>
              </a:rPr>
            </a:br>
            <a:r>
              <a:rPr lang="en-US" b="1" kern="1200" dirty="0" smtClean="0">
                <a:solidFill>
                  <a:srgbClr val="002060"/>
                </a:solidFill>
                <a:latin typeface="Arial" pitchFamily="34" charset="0"/>
                <a:ea typeface="+mn-ea"/>
                <a:cs typeface="Arial" pitchFamily="34" charset="0"/>
              </a:rPr>
              <a:t/>
            </a:r>
            <a:br>
              <a:rPr lang="en-US" b="1" kern="1200" dirty="0" smtClean="0">
                <a:solidFill>
                  <a:srgbClr val="002060"/>
                </a:solidFill>
                <a:latin typeface="Arial" pitchFamily="34" charset="0"/>
                <a:ea typeface="+mn-ea"/>
                <a:cs typeface="Arial" pitchFamily="34" charset="0"/>
              </a:rPr>
            </a:br>
            <a:r>
              <a:rPr lang="en-US" b="1" dirty="0" smtClean="0">
                <a:solidFill>
                  <a:srgbClr val="002060"/>
                </a:solidFill>
                <a:latin typeface="Arial" pitchFamily="34" charset="0"/>
                <a:cs typeface="Arial" pitchFamily="34" charset="0"/>
              </a:rPr>
              <a:t/>
            </a:r>
            <a:br>
              <a:rPr lang="en-US" b="1" dirty="0" smtClean="0">
                <a:solidFill>
                  <a:srgbClr val="002060"/>
                </a:solidFill>
                <a:latin typeface="Arial" pitchFamily="34" charset="0"/>
                <a:cs typeface="Arial" pitchFamily="34" charset="0"/>
              </a:rPr>
            </a:br>
            <a:endParaRPr lang="en-US" b="1" dirty="0">
              <a:solidFill>
                <a:srgbClr val="002060"/>
              </a:solidFill>
              <a:latin typeface="Arial" pitchFamily="34" charset="0"/>
              <a:cs typeface="Arial" pitchFamily="34" charset="0"/>
            </a:endParaRPr>
          </a:p>
        </p:txBody>
      </p:sp>
      <p:sp>
        <p:nvSpPr>
          <p:cNvPr id="45061" name="Rectangle 1"/>
          <p:cNvSpPr>
            <a:spLocks noChangeArrowheads="1"/>
          </p:cNvSpPr>
          <p:nvPr/>
        </p:nvSpPr>
        <p:spPr bwMode="auto">
          <a:xfrm>
            <a:off x="685800" y="2237582"/>
            <a:ext cx="815181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200">
                <a:solidFill>
                  <a:schemeClr val="tx1"/>
                </a:solidFill>
                <a:latin typeface="Arial" panose="020B0604020202020204" pitchFamily="34" charset="0"/>
                <a:ea typeface="ヒラギノ角ゴ Pro W3" pitchFamily="-9" charset="-128"/>
              </a:defRPr>
            </a:lvl1pPr>
            <a:lvl2pPr marL="742950" indent="-285750">
              <a:spcBef>
                <a:spcPct val="20000"/>
              </a:spcBef>
              <a:buChar char="–"/>
              <a:defRPr>
                <a:solidFill>
                  <a:schemeClr val="tx1"/>
                </a:solidFill>
                <a:latin typeface="Arial" panose="020B0604020202020204" pitchFamily="34" charset="0"/>
                <a:ea typeface="ヒラギノ角ゴ Pro W3" pitchFamily="-9" charset="-128"/>
              </a:defRPr>
            </a:lvl2pPr>
            <a:lvl3pPr marL="1143000" indent="-228600">
              <a:spcBef>
                <a:spcPct val="20000"/>
              </a:spcBef>
              <a:buChar char="•"/>
              <a:defRPr sz="1600">
                <a:solidFill>
                  <a:schemeClr val="tx1"/>
                </a:solidFill>
                <a:latin typeface="Arial" panose="020B0604020202020204" pitchFamily="34" charset="0"/>
                <a:ea typeface="ヒラギノ角ゴ Pro W3" pitchFamily="-9" charset="-128"/>
              </a:defRPr>
            </a:lvl3pPr>
            <a:lvl4pPr marL="1600200" indent="-228600">
              <a:spcBef>
                <a:spcPct val="20000"/>
              </a:spcBef>
              <a:buChar char="–"/>
              <a:defRPr sz="1400">
                <a:solidFill>
                  <a:schemeClr val="tx1"/>
                </a:solidFill>
                <a:latin typeface="Arial" panose="020B0604020202020204" pitchFamily="34" charset="0"/>
                <a:ea typeface="ヒラギノ角ゴ Pro W3" pitchFamily="-9" charset="-128"/>
              </a:defRPr>
            </a:lvl4pPr>
            <a:lvl5pPr marL="2057400" indent="-228600">
              <a:spcBef>
                <a:spcPct val="20000"/>
              </a:spcBef>
              <a:buChar char="»"/>
              <a:defRPr sz="1400">
                <a:solidFill>
                  <a:schemeClr val="tx1"/>
                </a:solidFill>
                <a:latin typeface="Arial" panose="020B0604020202020204" pitchFamily="34" charset="0"/>
                <a:ea typeface="ヒラギノ角ゴ Pro W3" pitchFamily="-9"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9pPr>
          </a:lstStyle>
          <a:p>
            <a:pPr algn="ctr" eaLnBrk="1" hangingPunct="1">
              <a:spcBef>
                <a:spcPct val="0"/>
              </a:spcBef>
              <a:buFontTx/>
              <a:buNone/>
            </a:pPr>
            <a:r>
              <a:rPr lang="en-US" altLang="en-US" sz="3200" b="1" dirty="0">
                <a:solidFill>
                  <a:srgbClr val="00B0F0"/>
                </a:solidFill>
                <a:ea typeface="ＭＳ Ｐゴシック" panose="020B0600070205080204" pitchFamily="34" charset="-128"/>
                <a:cs typeface="Arial" panose="020B0604020202020204" pitchFamily="34" charset="0"/>
              </a:rPr>
              <a:t>The Takeaway: a </a:t>
            </a:r>
            <a:r>
              <a:rPr lang="en-US" altLang="en-US" sz="3200" b="1" dirty="0" err="1">
                <a:solidFill>
                  <a:srgbClr val="00B0F0"/>
                </a:solidFill>
                <a:ea typeface="ＭＳ Ｐゴシック" panose="020B0600070205080204" pitchFamily="34" charset="-128"/>
                <a:cs typeface="Arial" panose="020B0604020202020204" pitchFamily="34" charset="0"/>
              </a:rPr>
              <a:t>SNCit</a:t>
            </a:r>
            <a:r>
              <a:rPr lang="en-US" altLang="en-US" sz="3200" b="1" dirty="0">
                <a:solidFill>
                  <a:srgbClr val="00B0F0"/>
                </a:solidFill>
                <a:ea typeface="ＭＳ Ｐゴシック" panose="020B0600070205080204" pitchFamily="34" charset="-128"/>
                <a:cs typeface="Arial" panose="020B0604020202020204" pitchFamily="34" charset="0"/>
              </a:rPr>
              <a:t> Conversation</a:t>
            </a:r>
          </a:p>
        </p:txBody>
      </p:sp>
    </p:spTree>
    <p:extLst>
      <p:ext uri="{BB962C8B-B14F-4D97-AF65-F5344CB8AC3E}">
        <p14:creationId xmlns:p14="http://schemas.microsoft.com/office/powerpoint/2010/main" val="3896499105"/>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450" y="1149747"/>
            <a:ext cx="2057400" cy="182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4673600"/>
            <a:ext cx="181927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Box 7"/>
          <p:cNvSpPr txBox="1">
            <a:spLocks noChangeArrowheads="1"/>
          </p:cNvSpPr>
          <p:nvPr/>
        </p:nvSpPr>
        <p:spPr bwMode="auto">
          <a:xfrm>
            <a:off x="3810000" y="1826418"/>
            <a:ext cx="56388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200">
                <a:solidFill>
                  <a:schemeClr val="tx1"/>
                </a:solidFill>
                <a:latin typeface="Arial" panose="020B0604020202020204" pitchFamily="34" charset="0"/>
                <a:ea typeface="ヒラギノ角ゴ Pro W3" pitchFamily="-9" charset="-128"/>
              </a:defRPr>
            </a:lvl1pPr>
            <a:lvl2pPr marL="742950" indent="-285750">
              <a:spcBef>
                <a:spcPct val="20000"/>
              </a:spcBef>
              <a:buChar char="–"/>
              <a:defRPr>
                <a:solidFill>
                  <a:schemeClr val="tx1"/>
                </a:solidFill>
                <a:latin typeface="Arial" panose="020B0604020202020204" pitchFamily="34" charset="0"/>
                <a:ea typeface="ヒラギノ角ゴ Pro W3" pitchFamily="-9" charset="-128"/>
              </a:defRPr>
            </a:lvl2pPr>
            <a:lvl3pPr marL="1143000" indent="-228600">
              <a:spcBef>
                <a:spcPct val="20000"/>
              </a:spcBef>
              <a:buChar char="•"/>
              <a:defRPr sz="1600">
                <a:solidFill>
                  <a:schemeClr val="tx1"/>
                </a:solidFill>
                <a:latin typeface="Arial" panose="020B0604020202020204" pitchFamily="34" charset="0"/>
                <a:ea typeface="ヒラギノ角ゴ Pro W3" pitchFamily="-9" charset="-128"/>
              </a:defRPr>
            </a:lvl3pPr>
            <a:lvl4pPr marL="1600200" indent="-228600">
              <a:spcBef>
                <a:spcPct val="20000"/>
              </a:spcBef>
              <a:buChar char="–"/>
              <a:defRPr sz="1400">
                <a:solidFill>
                  <a:schemeClr val="tx1"/>
                </a:solidFill>
                <a:latin typeface="Arial" panose="020B0604020202020204" pitchFamily="34" charset="0"/>
                <a:ea typeface="ヒラギノ角ゴ Pro W3" pitchFamily="-9" charset="-128"/>
              </a:defRPr>
            </a:lvl4pPr>
            <a:lvl5pPr marL="2057400" indent="-228600">
              <a:spcBef>
                <a:spcPct val="20000"/>
              </a:spcBef>
              <a:buChar char="»"/>
              <a:defRPr sz="1400">
                <a:solidFill>
                  <a:schemeClr val="tx1"/>
                </a:solidFill>
                <a:latin typeface="Arial" panose="020B0604020202020204" pitchFamily="34" charset="0"/>
                <a:ea typeface="ヒラギノ角ゴ Pro W3" pitchFamily="-9"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9pPr>
          </a:lstStyle>
          <a:p>
            <a:pPr algn="ctr" eaLnBrk="1" hangingPunct="1">
              <a:spcBef>
                <a:spcPct val="0"/>
              </a:spcBef>
              <a:buFontTx/>
              <a:buNone/>
            </a:pPr>
            <a:r>
              <a:rPr lang="en-US" altLang="en-US" sz="3200" b="1" dirty="0">
                <a:latin typeface="Bradley Hand ITC" panose="03070402050302030203" pitchFamily="66" charset="0"/>
                <a:ea typeface="ＭＳ Ｐゴシック" panose="020B0600070205080204" pitchFamily="34" charset="-128"/>
                <a:cs typeface="Arial" panose="020B0604020202020204" pitchFamily="34" charset="0"/>
              </a:rPr>
              <a:t>“That’s not right...</a:t>
            </a:r>
          </a:p>
          <a:p>
            <a:pPr algn="ctr" eaLnBrk="1" hangingPunct="1">
              <a:spcBef>
                <a:spcPct val="0"/>
              </a:spcBef>
              <a:buFontTx/>
              <a:buNone/>
            </a:pPr>
            <a:r>
              <a:rPr lang="en-US" altLang="en-US" sz="3200" b="1" dirty="0">
                <a:latin typeface="Bradley Hand ITC" panose="03070402050302030203" pitchFamily="66" charset="0"/>
                <a:ea typeface="ＭＳ Ｐゴシック" panose="020B0600070205080204" pitchFamily="34" charset="-128"/>
                <a:cs typeface="Arial" panose="020B0604020202020204" pitchFamily="34" charset="0"/>
              </a:rPr>
              <a:t>it makes me uncomfortable”</a:t>
            </a:r>
            <a:r>
              <a:rPr lang="en-US" altLang="en-US" sz="3200" dirty="0">
                <a:latin typeface="Bradley Hand ITC" panose="03070402050302030203" pitchFamily="66" charset="0"/>
                <a:ea typeface="ＭＳ Ｐゴシック" panose="020B0600070205080204" pitchFamily="34" charset="-128"/>
                <a:cs typeface="Arial" panose="020B0604020202020204" pitchFamily="34" charset="0"/>
              </a:rPr>
              <a:t>	</a:t>
            </a:r>
          </a:p>
        </p:txBody>
      </p:sp>
      <p:sp>
        <p:nvSpPr>
          <p:cNvPr id="5" name="TextBox 4"/>
          <p:cNvSpPr txBox="1"/>
          <p:nvPr/>
        </p:nvSpPr>
        <p:spPr>
          <a:xfrm>
            <a:off x="533400" y="3396456"/>
            <a:ext cx="7891463" cy="2554288"/>
          </a:xfrm>
          <a:prstGeom prst="rect">
            <a:avLst/>
          </a:prstGeom>
          <a:noFill/>
        </p:spPr>
        <p:txBody>
          <a:bodyPr>
            <a:spAutoFit/>
          </a:bodyPr>
          <a:lstStyle/>
          <a:p>
            <a:pPr marL="457200" indent="-457200" fontAlgn="auto">
              <a:spcBef>
                <a:spcPts val="0"/>
              </a:spcBef>
              <a:spcAft>
                <a:spcPts val="0"/>
              </a:spcAft>
              <a:buFont typeface="Arial" pitchFamily="34" charset="0"/>
              <a:buChar char="•"/>
              <a:defRPr/>
            </a:pPr>
            <a:r>
              <a:rPr lang="en-US" sz="3200" dirty="0">
                <a:ea typeface="+mn-ea"/>
                <a:cs typeface="Arial" pitchFamily="34" charset="0"/>
              </a:rPr>
              <a:t>Learn the warning signs</a:t>
            </a:r>
          </a:p>
          <a:p>
            <a:pPr fontAlgn="auto">
              <a:spcBef>
                <a:spcPts val="0"/>
              </a:spcBef>
              <a:spcAft>
                <a:spcPts val="0"/>
              </a:spcAft>
              <a:buFont typeface="Arial" pitchFamily="34" charset="0"/>
              <a:buChar char="•"/>
              <a:defRPr/>
            </a:pPr>
            <a:r>
              <a:rPr lang="en-US" sz="3200" dirty="0">
                <a:ea typeface="+mn-ea"/>
                <a:cs typeface="Arial" pitchFamily="34" charset="0"/>
              </a:rPr>
              <a:t>   Pay attention to the people around you</a:t>
            </a:r>
          </a:p>
          <a:p>
            <a:pPr marL="441325" indent="-441325" fontAlgn="auto">
              <a:spcBef>
                <a:spcPts val="0"/>
              </a:spcBef>
              <a:spcAft>
                <a:spcPts val="0"/>
              </a:spcAft>
              <a:buFont typeface="Arial" pitchFamily="34" charset="0"/>
              <a:buChar char="•"/>
              <a:defRPr/>
            </a:pPr>
            <a:r>
              <a:rPr lang="en-US" sz="3200" dirty="0">
                <a:ea typeface="+mn-ea"/>
                <a:cs typeface="Arial" pitchFamily="34" charset="0"/>
              </a:rPr>
              <a:t>Treat your suspicions and concerns    seriously</a:t>
            </a:r>
          </a:p>
          <a:p>
            <a:pPr fontAlgn="auto">
              <a:spcBef>
                <a:spcPts val="0"/>
              </a:spcBef>
              <a:spcAft>
                <a:spcPts val="0"/>
              </a:spcAft>
              <a:defRPr/>
            </a:pPr>
            <a:r>
              <a:rPr lang="en-US" sz="3200" dirty="0">
                <a:ea typeface="+mn-ea"/>
                <a:cs typeface="Arial" pitchFamily="34" charset="0"/>
              </a:rPr>
              <a:t>	</a:t>
            </a:r>
          </a:p>
        </p:txBody>
      </p:sp>
      <p:sp>
        <p:nvSpPr>
          <p:cNvPr id="47110" name="Rectangle 1"/>
          <p:cNvSpPr>
            <a:spLocks noChangeArrowheads="1"/>
          </p:cNvSpPr>
          <p:nvPr/>
        </p:nvSpPr>
        <p:spPr bwMode="auto">
          <a:xfrm>
            <a:off x="152400" y="1103312"/>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200">
                <a:solidFill>
                  <a:schemeClr val="tx1"/>
                </a:solidFill>
                <a:latin typeface="Arial" panose="020B0604020202020204" pitchFamily="34" charset="0"/>
                <a:ea typeface="ヒラギノ角ゴ Pro W3" pitchFamily="-9" charset="-128"/>
              </a:defRPr>
            </a:lvl1pPr>
            <a:lvl2pPr marL="742950" indent="-285750">
              <a:spcBef>
                <a:spcPct val="20000"/>
              </a:spcBef>
              <a:buChar char="–"/>
              <a:defRPr>
                <a:solidFill>
                  <a:schemeClr val="tx1"/>
                </a:solidFill>
                <a:latin typeface="Arial" panose="020B0604020202020204" pitchFamily="34" charset="0"/>
                <a:ea typeface="ヒラギノ角ゴ Pro W3" pitchFamily="-9" charset="-128"/>
              </a:defRPr>
            </a:lvl2pPr>
            <a:lvl3pPr marL="1143000" indent="-228600">
              <a:spcBef>
                <a:spcPct val="20000"/>
              </a:spcBef>
              <a:buChar char="•"/>
              <a:defRPr sz="1600">
                <a:solidFill>
                  <a:schemeClr val="tx1"/>
                </a:solidFill>
                <a:latin typeface="Arial" panose="020B0604020202020204" pitchFamily="34" charset="0"/>
                <a:ea typeface="ヒラギノ角ゴ Pro W3" pitchFamily="-9" charset="-128"/>
              </a:defRPr>
            </a:lvl3pPr>
            <a:lvl4pPr marL="1600200" indent="-228600">
              <a:spcBef>
                <a:spcPct val="20000"/>
              </a:spcBef>
              <a:buChar char="–"/>
              <a:defRPr sz="1400">
                <a:solidFill>
                  <a:schemeClr val="tx1"/>
                </a:solidFill>
                <a:latin typeface="Arial" panose="020B0604020202020204" pitchFamily="34" charset="0"/>
                <a:ea typeface="ヒラギノ角ゴ Pro W3" pitchFamily="-9" charset="-128"/>
              </a:defRPr>
            </a:lvl4pPr>
            <a:lvl5pPr marL="2057400" indent="-228600">
              <a:spcBef>
                <a:spcPct val="20000"/>
              </a:spcBef>
              <a:buChar char="»"/>
              <a:defRPr sz="1400">
                <a:solidFill>
                  <a:schemeClr val="tx1"/>
                </a:solidFill>
                <a:latin typeface="Arial" panose="020B0604020202020204" pitchFamily="34" charset="0"/>
                <a:ea typeface="ヒラギノ角ゴ Pro W3" pitchFamily="-9"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9pPr>
          </a:lstStyle>
          <a:p>
            <a:pPr algn="ctr" eaLnBrk="1" hangingPunct="1">
              <a:spcBef>
                <a:spcPct val="0"/>
              </a:spcBef>
              <a:buFontTx/>
              <a:buNone/>
            </a:pPr>
            <a:r>
              <a:rPr lang="en-US" altLang="en-US" sz="3200" b="1" i="1" dirty="0">
                <a:solidFill>
                  <a:srgbClr val="002060"/>
                </a:solidFill>
                <a:ea typeface="ＭＳ Ｐゴシック" panose="020B0600070205080204" pitchFamily="34" charset="-128"/>
                <a:cs typeface="Arial" panose="020B0604020202020204" pitchFamily="34" charset="0"/>
              </a:rPr>
              <a:t>See it</a:t>
            </a:r>
          </a:p>
        </p:txBody>
      </p:sp>
    </p:spTree>
    <p:extLst>
      <p:ext uri="{BB962C8B-B14F-4D97-AF65-F5344CB8AC3E}">
        <p14:creationId xmlns:p14="http://schemas.microsoft.com/office/powerpoint/2010/main" val="4183935355"/>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4572000"/>
            <a:ext cx="181927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Box 7"/>
          <p:cNvSpPr txBox="1">
            <a:spLocks noChangeArrowheads="1"/>
          </p:cNvSpPr>
          <p:nvPr/>
        </p:nvSpPr>
        <p:spPr bwMode="auto">
          <a:xfrm>
            <a:off x="152400" y="1062832"/>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200">
                <a:solidFill>
                  <a:schemeClr val="tx1"/>
                </a:solidFill>
                <a:latin typeface="Arial" panose="020B0604020202020204" pitchFamily="34" charset="0"/>
                <a:ea typeface="ヒラギノ角ゴ Pro W3" pitchFamily="-9" charset="-128"/>
              </a:defRPr>
            </a:lvl1pPr>
            <a:lvl2pPr marL="742950" indent="-285750">
              <a:spcBef>
                <a:spcPct val="20000"/>
              </a:spcBef>
              <a:buChar char="–"/>
              <a:defRPr>
                <a:solidFill>
                  <a:schemeClr val="tx1"/>
                </a:solidFill>
                <a:latin typeface="Arial" panose="020B0604020202020204" pitchFamily="34" charset="0"/>
                <a:ea typeface="ヒラギノ角ゴ Pro W3" pitchFamily="-9" charset="-128"/>
              </a:defRPr>
            </a:lvl2pPr>
            <a:lvl3pPr marL="1143000" indent="-228600">
              <a:spcBef>
                <a:spcPct val="20000"/>
              </a:spcBef>
              <a:buChar char="•"/>
              <a:defRPr sz="1600">
                <a:solidFill>
                  <a:schemeClr val="tx1"/>
                </a:solidFill>
                <a:latin typeface="Arial" panose="020B0604020202020204" pitchFamily="34" charset="0"/>
                <a:ea typeface="ヒラギノ角ゴ Pro W3" pitchFamily="-9" charset="-128"/>
              </a:defRPr>
            </a:lvl3pPr>
            <a:lvl4pPr marL="1600200" indent="-228600">
              <a:spcBef>
                <a:spcPct val="20000"/>
              </a:spcBef>
              <a:buChar char="–"/>
              <a:defRPr sz="1400">
                <a:solidFill>
                  <a:schemeClr val="tx1"/>
                </a:solidFill>
                <a:latin typeface="Arial" panose="020B0604020202020204" pitchFamily="34" charset="0"/>
                <a:ea typeface="ヒラギノ角ゴ Pro W3" pitchFamily="-9" charset="-128"/>
              </a:defRPr>
            </a:lvl4pPr>
            <a:lvl5pPr marL="2057400" indent="-228600">
              <a:spcBef>
                <a:spcPct val="20000"/>
              </a:spcBef>
              <a:buChar char="»"/>
              <a:defRPr sz="1400">
                <a:solidFill>
                  <a:schemeClr val="tx1"/>
                </a:solidFill>
                <a:latin typeface="Arial" panose="020B0604020202020204" pitchFamily="34" charset="0"/>
                <a:ea typeface="ヒラギノ角ゴ Pro W3" pitchFamily="-9"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9pPr>
          </a:lstStyle>
          <a:p>
            <a:pPr algn="ctr" eaLnBrk="1" hangingPunct="1">
              <a:spcBef>
                <a:spcPct val="0"/>
              </a:spcBef>
              <a:buFontTx/>
              <a:buNone/>
            </a:pPr>
            <a:r>
              <a:rPr lang="en-US" altLang="en-US" sz="3200" b="1" i="1" dirty="0">
                <a:solidFill>
                  <a:srgbClr val="002060"/>
                </a:solidFill>
                <a:ea typeface="ＭＳ Ｐゴシック" panose="020B0600070205080204" pitchFamily="34" charset="-128"/>
                <a:cs typeface="Arial" panose="020B0604020202020204" pitchFamily="34" charset="0"/>
              </a:rPr>
              <a:t>Name it</a:t>
            </a:r>
          </a:p>
        </p:txBody>
      </p:sp>
      <p:sp>
        <p:nvSpPr>
          <p:cNvPr id="49156" name="TextBox 4"/>
          <p:cNvSpPr txBox="1">
            <a:spLocks noChangeArrowheads="1"/>
          </p:cNvSpPr>
          <p:nvPr/>
        </p:nvSpPr>
        <p:spPr bwMode="auto">
          <a:xfrm>
            <a:off x="152400" y="3294856"/>
            <a:ext cx="74676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200">
                <a:solidFill>
                  <a:schemeClr val="tx1"/>
                </a:solidFill>
                <a:latin typeface="Arial" panose="020B0604020202020204" pitchFamily="34" charset="0"/>
                <a:ea typeface="ヒラギノ角ゴ Pro W3" pitchFamily="-9" charset="-128"/>
              </a:defRPr>
            </a:lvl1pPr>
            <a:lvl2pPr>
              <a:spcBef>
                <a:spcPct val="20000"/>
              </a:spcBef>
              <a:buChar char="–"/>
              <a:defRPr>
                <a:solidFill>
                  <a:schemeClr val="tx1"/>
                </a:solidFill>
                <a:latin typeface="Arial" panose="020B0604020202020204" pitchFamily="34" charset="0"/>
                <a:ea typeface="ヒラギノ角ゴ Pro W3" pitchFamily="-9" charset="-128"/>
              </a:defRPr>
            </a:lvl2pPr>
            <a:lvl3pPr marL="1143000" indent="-228600">
              <a:spcBef>
                <a:spcPct val="20000"/>
              </a:spcBef>
              <a:buChar char="•"/>
              <a:defRPr sz="1600">
                <a:solidFill>
                  <a:schemeClr val="tx1"/>
                </a:solidFill>
                <a:latin typeface="Arial" panose="020B0604020202020204" pitchFamily="34" charset="0"/>
                <a:ea typeface="ヒラギノ角ゴ Pro W3" pitchFamily="-9" charset="-128"/>
              </a:defRPr>
            </a:lvl3pPr>
            <a:lvl4pPr marL="1600200" indent="-228600">
              <a:spcBef>
                <a:spcPct val="20000"/>
              </a:spcBef>
              <a:buChar char="–"/>
              <a:defRPr sz="1400">
                <a:solidFill>
                  <a:schemeClr val="tx1"/>
                </a:solidFill>
                <a:latin typeface="Arial" panose="020B0604020202020204" pitchFamily="34" charset="0"/>
                <a:ea typeface="ヒラギノ角ゴ Pro W3" pitchFamily="-9" charset="-128"/>
              </a:defRPr>
            </a:lvl4pPr>
            <a:lvl5pPr marL="2057400" indent="-228600">
              <a:spcBef>
                <a:spcPct val="20000"/>
              </a:spcBef>
              <a:buChar char="»"/>
              <a:defRPr sz="1400">
                <a:solidFill>
                  <a:schemeClr val="tx1"/>
                </a:solidFill>
                <a:latin typeface="Arial" panose="020B0604020202020204" pitchFamily="34" charset="0"/>
                <a:ea typeface="ヒラギノ角ゴ Pro W3" pitchFamily="-9"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9pPr>
          </a:lstStyle>
          <a:p>
            <a:pPr eaLnBrk="1" hangingPunct="1">
              <a:spcBef>
                <a:spcPct val="0"/>
              </a:spcBef>
            </a:pPr>
            <a:r>
              <a:rPr lang="en-US" altLang="en-US" sz="3200" dirty="0">
                <a:ea typeface="ＭＳ Ｐゴシック" panose="020B0600070205080204" pitchFamily="34" charset="-128"/>
                <a:cs typeface="Arial" panose="020B0604020202020204" pitchFamily="34" charset="0"/>
              </a:rPr>
              <a:t> Name your concern:</a:t>
            </a:r>
          </a:p>
          <a:p>
            <a:pPr lvl="1" eaLnBrk="1" hangingPunct="1">
              <a:spcBef>
                <a:spcPct val="0"/>
              </a:spcBef>
              <a:buFont typeface="Arial" panose="020B0604020202020204" pitchFamily="34" charset="0"/>
              <a:buChar char="•"/>
            </a:pPr>
            <a:r>
              <a:rPr lang="en-US" altLang="en-US" sz="3200" dirty="0">
                <a:ea typeface="ＭＳ Ｐゴシック" panose="020B0600070205080204" pitchFamily="34" charset="-128"/>
                <a:cs typeface="Arial" panose="020B0604020202020204" pitchFamily="34" charset="0"/>
              </a:rPr>
              <a:t> to yourself</a:t>
            </a:r>
          </a:p>
          <a:p>
            <a:pPr lvl="1" eaLnBrk="1" hangingPunct="1">
              <a:spcBef>
                <a:spcPct val="0"/>
              </a:spcBef>
              <a:buFont typeface="Arial" panose="020B0604020202020204" pitchFamily="34" charset="0"/>
              <a:buChar char="•"/>
            </a:pPr>
            <a:r>
              <a:rPr lang="en-US" altLang="en-US" sz="3200" dirty="0">
                <a:ea typeface="ＭＳ Ｐゴシック" panose="020B0600070205080204" pitchFamily="34" charset="-128"/>
                <a:cs typeface="Arial" panose="020B0604020202020204" pitchFamily="34" charset="0"/>
              </a:rPr>
              <a:t> to another </a:t>
            </a:r>
          </a:p>
          <a:p>
            <a:pPr eaLnBrk="1" hangingPunct="1">
              <a:spcBef>
                <a:spcPct val="0"/>
              </a:spcBef>
            </a:pPr>
            <a:r>
              <a:rPr lang="en-US" altLang="en-US" sz="3200" dirty="0">
                <a:ea typeface="ＭＳ Ｐゴシック" panose="020B0600070205080204" pitchFamily="34" charset="-128"/>
                <a:cs typeface="Arial" panose="020B0604020202020204" pitchFamily="34" charset="0"/>
              </a:rPr>
              <a:t> Just the FACTS (what did you see?)</a:t>
            </a:r>
          </a:p>
          <a:p>
            <a:pPr eaLnBrk="1" hangingPunct="1">
              <a:spcBef>
                <a:spcPct val="0"/>
              </a:spcBef>
              <a:buFontTx/>
              <a:buNone/>
            </a:pPr>
            <a:r>
              <a:rPr lang="en-US" altLang="en-US" sz="3200" dirty="0">
                <a:ea typeface="ＭＳ Ｐゴシック" panose="020B0600070205080204" pitchFamily="34" charset="-128"/>
                <a:cs typeface="Arial" panose="020B0604020202020204" pitchFamily="34" charset="0"/>
              </a:rPr>
              <a:t>	</a:t>
            </a:r>
          </a:p>
        </p:txBody>
      </p:sp>
      <p:pic>
        <p:nvPicPr>
          <p:cNvPr id="491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226343"/>
            <a:ext cx="1790700" cy="17907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9158" name="TextBox 1"/>
          <p:cNvSpPr txBox="1">
            <a:spLocks noChangeArrowheads="1"/>
          </p:cNvSpPr>
          <p:nvPr/>
        </p:nvSpPr>
        <p:spPr bwMode="auto">
          <a:xfrm>
            <a:off x="3124200" y="2078038"/>
            <a:ext cx="62865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200">
                <a:solidFill>
                  <a:schemeClr val="tx1"/>
                </a:solidFill>
                <a:latin typeface="Arial" panose="020B0604020202020204" pitchFamily="34" charset="0"/>
                <a:ea typeface="ヒラギノ角ゴ Pro W3" pitchFamily="-9" charset="-128"/>
              </a:defRPr>
            </a:lvl1pPr>
            <a:lvl2pPr marL="742950" indent="-285750">
              <a:spcBef>
                <a:spcPct val="20000"/>
              </a:spcBef>
              <a:buChar char="–"/>
              <a:defRPr>
                <a:solidFill>
                  <a:schemeClr val="tx1"/>
                </a:solidFill>
                <a:latin typeface="Arial" panose="020B0604020202020204" pitchFamily="34" charset="0"/>
                <a:ea typeface="ヒラギノ角ゴ Pro W3" pitchFamily="-9" charset="-128"/>
              </a:defRPr>
            </a:lvl2pPr>
            <a:lvl3pPr marL="1143000" indent="-228600">
              <a:spcBef>
                <a:spcPct val="20000"/>
              </a:spcBef>
              <a:buChar char="•"/>
              <a:defRPr sz="1600">
                <a:solidFill>
                  <a:schemeClr val="tx1"/>
                </a:solidFill>
                <a:latin typeface="Arial" panose="020B0604020202020204" pitchFamily="34" charset="0"/>
                <a:ea typeface="ヒラギノ角ゴ Pro W3" pitchFamily="-9" charset="-128"/>
              </a:defRPr>
            </a:lvl3pPr>
            <a:lvl4pPr marL="1600200" indent="-228600">
              <a:spcBef>
                <a:spcPct val="20000"/>
              </a:spcBef>
              <a:buChar char="–"/>
              <a:defRPr sz="1400">
                <a:solidFill>
                  <a:schemeClr val="tx1"/>
                </a:solidFill>
                <a:latin typeface="Arial" panose="020B0604020202020204" pitchFamily="34" charset="0"/>
                <a:ea typeface="ヒラギノ角ゴ Pro W3" pitchFamily="-9" charset="-128"/>
              </a:defRPr>
            </a:lvl4pPr>
            <a:lvl5pPr marL="2057400" indent="-228600">
              <a:spcBef>
                <a:spcPct val="20000"/>
              </a:spcBef>
              <a:buChar char="»"/>
              <a:defRPr sz="1400">
                <a:solidFill>
                  <a:schemeClr val="tx1"/>
                </a:solidFill>
                <a:latin typeface="Arial" panose="020B0604020202020204" pitchFamily="34" charset="0"/>
                <a:ea typeface="ヒラギノ角ゴ Pro W3" pitchFamily="-9"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9pPr>
          </a:lstStyle>
          <a:p>
            <a:pPr eaLnBrk="1" hangingPunct="1">
              <a:spcBef>
                <a:spcPct val="0"/>
              </a:spcBef>
              <a:buFontTx/>
              <a:buNone/>
            </a:pPr>
            <a:r>
              <a:rPr lang="en-US" altLang="en-US" sz="3200" b="1" dirty="0">
                <a:latin typeface="Bradley Hand ITC" panose="03070402050302030203" pitchFamily="66" charset="0"/>
                <a:ea typeface="ＭＳ Ｐゴシック" panose="020B0600070205080204" pitchFamily="34" charset="-128"/>
                <a:cs typeface="Arial" panose="020B0604020202020204" pitchFamily="34" charset="0"/>
              </a:rPr>
              <a:t>“I am worried about you…I heard him yelling at you again…”</a:t>
            </a:r>
            <a:r>
              <a:rPr lang="en-US" altLang="en-US" sz="3200" b="1" dirty="0">
                <a:ea typeface="ＭＳ Ｐゴシック" panose="020B0600070205080204" pitchFamily="34" charset="-128"/>
                <a:cs typeface="Arial" panose="020B0604020202020204" pitchFamily="34" charset="0"/>
              </a:rPr>
              <a:t>	</a:t>
            </a:r>
          </a:p>
          <a:p>
            <a:pPr eaLnBrk="1" hangingPunct="1">
              <a:spcBef>
                <a:spcPct val="0"/>
              </a:spcBef>
              <a:buFontTx/>
              <a:buNone/>
            </a:pPr>
            <a:endParaRPr lang="en-CA" altLang="en-US" sz="3200" b="1" dirty="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834691728"/>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4713" y="4800600"/>
            <a:ext cx="1681162"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Box 7"/>
          <p:cNvSpPr txBox="1">
            <a:spLocks noChangeArrowheads="1"/>
          </p:cNvSpPr>
          <p:nvPr/>
        </p:nvSpPr>
        <p:spPr bwMode="auto">
          <a:xfrm>
            <a:off x="14287" y="1028699"/>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200">
                <a:solidFill>
                  <a:schemeClr val="tx1"/>
                </a:solidFill>
                <a:latin typeface="Arial" panose="020B0604020202020204" pitchFamily="34" charset="0"/>
                <a:ea typeface="ヒラギノ角ゴ Pro W3" pitchFamily="-9" charset="-128"/>
              </a:defRPr>
            </a:lvl1pPr>
            <a:lvl2pPr marL="742950" indent="-285750">
              <a:spcBef>
                <a:spcPct val="20000"/>
              </a:spcBef>
              <a:buChar char="–"/>
              <a:defRPr>
                <a:solidFill>
                  <a:schemeClr val="tx1"/>
                </a:solidFill>
                <a:latin typeface="Arial" panose="020B0604020202020204" pitchFamily="34" charset="0"/>
                <a:ea typeface="ヒラギノ角ゴ Pro W3" pitchFamily="-9" charset="-128"/>
              </a:defRPr>
            </a:lvl2pPr>
            <a:lvl3pPr marL="1143000" indent="-228600">
              <a:spcBef>
                <a:spcPct val="20000"/>
              </a:spcBef>
              <a:buChar char="•"/>
              <a:defRPr sz="1600">
                <a:solidFill>
                  <a:schemeClr val="tx1"/>
                </a:solidFill>
                <a:latin typeface="Arial" panose="020B0604020202020204" pitchFamily="34" charset="0"/>
                <a:ea typeface="ヒラギノ角ゴ Pro W3" pitchFamily="-9" charset="-128"/>
              </a:defRPr>
            </a:lvl3pPr>
            <a:lvl4pPr marL="1600200" indent="-228600">
              <a:spcBef>
                <a:spcPct val="20000"/>
              </a:spcBef>
              <a:buChar char="–"/>
              <a:defRPr sz="1400">
                <a:solidFill>
                  <a:schemeClr val="tx1"/>
                </a:solidFill>
                <a:latin typeface="Arial" panose="020B0604020202020204" pitchFamily="34" charset="0"/>
                <a:ea typeface="ヒラギノ角ゴ Pro W3" pitchFamily="-9" charset="-128"/>
              </a:defRPr>
            </a:lvl4pPr>
            <a:lvl5pPr marL="2057400" indent="-228600">
              <a:spcBef>
                <a:spcPct val="20000"/>
              </a:spcBef>
              <a:buChar char="»"/>
              <a:defRPr sz="1400">
                <a:solidFill>
                  <a:schemeClr val="tx1"/>
                </a:solidFill>
                <a:latin typeface="Arial" panose="020B0604020202020204" pitchFamily="34" charset="0"/>
                <a:ea typeface="ヒラギノ角ゴ Pro W3" pitchFamily="-9"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9pPr>
          </a:lstStyle>
          <a:p>
            <a:pPr algn="ctr" eaLnBrk="1" hangingPunct="1">
              <a:spcBef>
                <a:spcPct val="0"/>
              </a:spcBef>
              <a:buFontTx/>
              <a:buNone/>
            </a:pPr>
            <a:r>
              <a:rPr lang="en-US" altLang="en-US" sz="3200" b="1" i="1" dirty="0">
                <a:solidFill>
                  <a:srgbClr val="002060"/>
                </a:solidFill>
                <a:ea typeface="ＭＳ Ｐゴシック" panose="020B0600070205080204" pitchFamily="34" charset="-128"/>
                <a:cs typeface="Arial" panose="020B0604020202020204" pitchFamily="34" charset="0"/>
              </a:rPr>
              <a:t>Check it</a:t>
            </a:r>
          </a:p>
        </p:txBody>
      </p:sp>
      <p:sp>
        <p:nvSpPr>
          <p:cNvPr id="51204" name="TextBox 4"/>
          <p:cNvSpPr txBox="1">
            <a:spLocks noChangeArrowheads="1"/>
          </p:cNvSpPr>
          <p:nvPr/>
        </p:nvSpPr>
        <p:spPr bwMode="auto">
          <a:xfrm>
            <a:off x="300036" y="3030537"/>
            <a:ext cx="80772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200">
                <a:solidFill>
                  <a:schemeClr val="tx1"/>
                </a:solidFill>
                <a:latin typeface="Arial" panose="020B0604020202020204" pitchFamily="34" charset="0"/>
                <a:ea typeface="ヒラギノ角ゴ Pro W3" pitchFamily="-9" charset="-128"/>
              </a:defRPr>
            </a:lvl1pPr>
            <a:lvl2pPr marL="742950" indent="-285750">
              <a:spcBef>
                <a:spcPct val="20000"/>
              </a:spcBef>
              <a:buChar char="–"/>
              <a:defRPr>
                <a:solidFill>
                  <a:schemeClr val="tx1"/>
                </a:solidFill>
                <a:latin typeface="Arial" panose="020B0604020202020204" pitchFamily="34" charset="0"/>
                <a:ea typeface="ヒラギノ角ゴ Pro W3" pitchFamily="-9" charset="-128"/>
              </a:defRPr>
            </a:lvl2pPr>
            <a:lvl3pPr marL="1143000" indent="-228600">
              <a:spcBef>
                <a:spcPct val="20000"/>
              </a:spcBef>
              <a:buChar char="•"/>
              <a:defRPr sz="1600">
                <a:solidFill>
                  <a:schemeClr val="tx1"/>
                </a:solidFill>
                <a:latin typeface="Arial" panose="020B0604020202020204" pitchFamily="34" charset="0"/>
                <a:ea typeface="ヒラギノ角ゴ Pro W3" pitchFamily="-9" charset="-128"/>
              </a:defRPr>
            </a:lvl3pPr>
            <a:lvl4pPr marL="1600200" indent="-228600">
              <a:spcBef>
                <a:spcPct val="20000"/>
              </a:spcBef>
              <a:buChar char="–"/>
              <a:defRPr sz="1400">
                <a:solidFill>
                  <a:schemeClr val="tx1"/>
                </a:solidFill>
                <a:latin typeface="Arial" panose="020B0604020202020204" pitchFamily="34" charset="0"/>
                <a:ea typeface="ヒラギノ角ゴ Pro W3" pitchFamily="-9" charset="-128"/>
              </a:defRPr>
            </a:lvl4pPr>
            <a:lvl5pPr marL="2057400" indent="-228600">
              <a:spcBef>
                <a:spcPct val="20000"/>
              </a:spcBef>
              <a:buChar char="»"/>
              <a:defRPr sz="1400">
                <a:solidFill>
                  <a:schemeClr val="tx1"/>
                </a:solidFill>
                <a:latin typeface="Arial" panose="020B0604020202020204" pitchFamily="34" charset="0"/>
                <a:ea typeface="ヒラギノ角ゴ Pro W3" pitchFamily="-9"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9pPr>
          </a:lstStyle>
          <a:p>
            <a:pPr eaLnBrk="1" hangingPunct="1">
              <a:spcBef>
                <a:spcPct val="0"/>
              </a:spcBef>
            </a:pPr>
            <a:r>
              <a:rPr lang="en-US" altLang="en-US" sz="3200" dirty="0">
                <a:ea typeface="ＭＳ Ｐゴシック" panose="020B0600070205080204" pitchFamily="34" charset="-128"/>
                <a:cs typeface="Arial" panose="020B0604020202020204" pitchFamily="34" charset="0"/>
              </a:rPr>
              <a:t>Check your assumptions</a:t>
            </a:r>
          </a:p>
          <a:p>
            <a:pPr eaLnBrk="1" hangingPunct="1">
              <a:spcBef>
                <a:spcPct val="0"/>
              </a:spcBef>
            </a:pPr>
            <a:r>
              <a:rPr lang="en-US" altLang="en-US" sz="3200" dirty="0">
                <a:ea typeface="ＭＳ Ｐゴシック" panose="020B0600070205080204" pitchFamily="34" charset="-128"/>
                <a:cs typeface="Arial" panose="020B0604020202020204" pitchFamily="34" charset="0"/>
              </a:rPr>
              <a:t>Use the materials to talk about warning   signs</a:t>
            </a:r>
          </a:p>
          <a:p>
            <a:pPr eaLnBrk="1" hangingPunct="1">
              <a:spcBef>
                <a:spcPct val="0"/>
              </a:spcBef>
            </a:pPr>
            <a:r>
              <a:rPr lang="en-US" altLang="en-US" sz="3200" dirty="0">
                <a:ea typeface="ＭＳ Ｐゴシック" panose="020B0600070205080204" pitchFamily="34" charset="-128"/>
                <a:cs typeface="Arial" panose="020B0604020202020204" pitchFamily="34" charset="0"/>
              </a:rPr>
              <a:t>Just talk about what you’ve seen</a:t>
            </a:r>
          </a:p>
          <a:p>
            <a:pPr eaLnBrk="1" hangingPunct="1">
              <a:spcBef>
                <a:spcPct val="0"/>
              </a:spcBef>
            </a:pPr>
            <a:r>
              <a:rPr lang="en-US" altLang="en-US" sz="3200" dirty="0">
                <a:ea typeface="ＭＳ Ｐゴシック" panose="020B0600070205080204" pitchFamily="34" charset="-128"/>
                <a:cs typeface="Arial" panose="020B0604020202020204" pitchFamily="34" charset="0"/>
              </a:rPr>
              <a:t> Ask an expert about what action to take</a:t>
            </a:r>
          </a:p>
          <a:p>
            <a:pPr eaLnBrk="1" hangingPunct="1">
              <a:spcBef>
                <a:spcPct val="0"/>
              </a:spcBef>
            </a:pPr>
            <a:r>
              <a:rPr lang="en-US" altLang="en-US" sz="3200" dirty="0">
                <a:ea typeface="ＭＳ Ｐゴシック" panose="020B0600070205080204" pitchFamily="34" charset="-128"/>
                <a:cs typeface="Arial" panose="020B0604020202020204" pitchFamily="34" charset="0"/>
              </a:rPr>
              <a:t>Call 911 / police in an emergency</a:t>
            </a:r>
          </a:p>
          <a:p>
            <a:pPr eaLnBrk="1" hangingPunct="1">
              <a:spcBef>
                <a:spcPct val="0"/>
              </a:spcBef>
              <a:buFontTx/>
              <a:buNone/>
            </a:pPr>
            <a:endParaRPr lang="en-US" altLang="en-US" sz="3200" dirty="0">
              <a:ea typeface="ＭＳ Ｐゴシック" panose="020B0600070205080204" pitchFamily="34" charset="-128"/>
              <a:cs typeface="Arial" panose="020B0604020202020204" pitchFamily="34" charset="0"/>
            </a:endParaRPr>
          </a:p>
        </p:txBody>
      </p:sp>
      <p:pic>
        <p:nvPicPr>
          <p:cNvPr id="5120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49" y="1003300"/>
            <a:ext cx="1828800" cy="17907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206" name="TextBox 1"/>
          <p:cNvSpPr txBox="1">
            <a:spLocks noChangeArrowheads="1"/>
          </p:cNvSpPr>
          <p:nvPr/>
        </p:nvSpPr>
        <p:spPr bwMode="auto">
          <a:xfrm>
            <a:off x="2387600" y="2205830"/>
            <a:ext cx="6756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200">
                <a:solidFill>
                  <a:schemeClr val="tx1"/>
                </a:solidFill>
                <a:latin typeface="Arial" panose="020B0604020202020204" pitchFamily="34" charset="0"/>
                <a:ea typeface="ヒラギノ角ゴ Pro W3" pitchFamily="-9" charset="-128"/>
              </a:defRPr>
            </a:lvl1pPr>
            <a:lvl2pPr marL="742950" indent="-285750">
              <a:spcBef>
                <a:spcPct val="20000"/>
              </a:spcBef>
              <a:buChar char="–"/>
              <a:defRPr>
                <a:solidFill>
                  <a:schemeClr val="tx1"/>
                </a:solidFill>
                <a:latin typeface="Arial" panose="020B0604020202020204" pitchFamily="34" charset="0"/>
                <a:ea typeface="ヒラギノ角ゴ Pro W3" pitchFamily="-9" charset="-128"/>
              </a:defRPr>
            </a:lvl2pPr>
            <a:lvl3pPr marL="1143000" indent="-228600">
              <a:spcBef>
                <a:spcPct val="20000"/>
              </a:spcBef>
              <a:buChar char="•"/>
              <a:defRPr sz="1600">
                <a:solidFill>
                  <a:schemeClr val="tx1"/>
                </a:solidFill>
                <a:latin typeface="Arial" panose="020B0604020202020204" pitchFamily="34" charset="0"/>
                <a:ea typeface="ヒラギノ角ゴ Pro W3" pitchFamily="-9" charset="-128"/>
              </a:defRPr>
            </a:lvl3pPr>
            <a:lvl4pPr marL="1600200" indent="-228600">
              <a:spcBef>
                <a:spcPct val="20000"/>
              </a:spcBef>
              <a:buChar char="–"/>
              <a:defRPr sz="1400">
                <a:solidFill>
                  <a:schemeClr val="tx1"/>
                </a:solidFill>
                <a:latin typeface="Arial" panose="020B0604020202020204" pitchFamily="34" charset="0"/>
                <a:ea typeface="ヒラギノ角ゴ Pro W3" pitchFamily="-9" charset="-128"/>
              </a:defRPr>
            </a:lvl4pPr>
            <a:lvl5pPr marL="2057400" indent="-228600">
              <a:spcBef>
                <a:spcPct val="20000"/>
              </a:spcBef>
              <a:buChar char="»"/>
              <a:defRPr sz="1400">
                <a:solidFill>
                  <a:schemeClr val="tx1"/>
                </a:solidFill>
                <a:latin typeface="Arial" panose="020B0604020202020204" pitchFamily="34" charset="0"/>
                <a:ea typeface="ヒラギノ角ゴ Pro W3" pitchFamily="-9"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9pPr>
          </a:lstStyle>
          <a:p>
            <a:pPr algn="ctr" eaLnBrk="1" hangingPunct="1">
              <a:spcBef>
                <a:spcPct val="0"/>
              </a:spcBef>
              <a:buFontTx/>
              <a:buNone/>
            </a:pPr>
            <a:r>
              <a:rPr lang="en-US" altLang="en-US" sz="3200" b="1" dirty="0">
                <a:latin typeface="Bradley Hand ITC" panose="03070402050302030203" pitchFamily="66" charset="0"/>
                <a:ea typeface="ＭＳ Ｐゴシック" panose="020B0600070205080204" pitchFamily="34" charset="-128"/>
                <a:cs typeface="Arial" panose="020B0604020202020204" pitchFamily="34" charset="0"/>
              </a:rPr>
              <a:t>“Are you okay? Do you want to talk?”</a:t>
            </a:r>
          </a:p>
        </p:txBody>
      </p:sp>
    </p:spTree>
    <p:extLst>
      <p:ext uri="{BB962C8B-B14F-4D97-AF65-F5344CB8AC3E}">
        <p14:creationId xmlns:p14="http://schemas.microsoft.com/office/powerpoint/2010/main" val="2029095700"/>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ctrTitle"/>
          </p:nvPr>
        </p:nvSpPr>
        <p:spPr>
          <a:xfrm>
            <a:off x="762000" y="942975"/>
            <a:ext cx="7772400" cy="14700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CA" altLang="en-US" b="1" dirty="0" smtClean="0">
                <a:solidFill>
                  <a:srgbClr val="002060"/>
                </a:solidFill>
                <a:latin typeface="Arial" panose="020B0604020202020204" pitchFamily="34" charset="0"/>
                <a:ea typeface="ＭＳ Ｐゴシック" panose="020B0600070205080204" pitchFamily="34" charset="-128"/>
                <a:cs typeface="Arial" panose="020B0604020202020204" pitchFamily="34" charset="0"/>
              </a:rPr>
              <a:t>Start with Heart</a:t>
            </a:r>
          </a:p>
        </p:txBody>
      </p:sp>
      <p:pic>
        <p:nvPicPr>
          <p:cNvPr id="53251" name="Picture 5" descr="C:\Users\Owner\AppData\Local\Microsoft\Windows\Temporary Internet Files\Content.IE5\BQUHOE40\MC90036669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8400" y="2486025"/>
            <a:ext cx="1879600" cy="12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6" descr="C:\Users\Owner\AppData\Local\Microsoft\Windows\Temporary Internet Files\Content.IE5\KQJCAYW0\MC90038939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888" y="1944688"/>
            <a:ext cx="1866900" cy="2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TextBox 8"/>
          <p:cNvSpPr txBox="1">
            <a:spLocks noChangeArrowheads="1"/>
          </p:cNvSpPr>
          <p:nvPr/>
        </p:nvSpPr>
        <p:spPr bwMode="auto">
          <a:xfrm>
            <a:off x="1338263" y="4445000"/>
            <a:ext cx="66198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200">
                <a:solidFill>
                  <a:schemeClr val="tx1"/>
                </a:solidFill>
                <a:latin typeface="Arial" panose="020B0604020202020204" pitchFamily="34" charset="0"/>
                <a:ea typeface="ヒラギノ角ゴ Pro W3" pitchFamily="-9" charset="-128"/>
              </a:defRPr>
            </a:lvl1pPr>
            <a:lvl2pPr marL="742950" indent="-285750">
              <a:spcBef>
                <a:spcPct val="20000"/>
              </a:spcBef>
              <a:buChar char="–"/>
              <a:defRPr>
                <a:solidFill>
                  <a:schemeClr val="tx1"/>
                </a:solidFill>
                <a:latin typeface="Arial" panose="020B0604020202020204" pitchFamily="34" charset="0"/>
                <a:ea typeface="ヒラギノ角ゴ Pro W3" pitchFamily="-9" charset="-128"/>
              </a:defRPr>
            </a:lvl2pPr>
            <a:lvl3pPr marL="1143000" indent="-228600">
              <a:spcBef>
                <a:spcPct val="20000"/>
              </a:spcBef>
              <a:buChar char="•"/>
              <a:defRPr sz="1600">
                <a:solidFill>
                  <a:schemeClr val="tx1"/>
                </a:solidFill>
                <a:latin typeface="Arial" panose="020B0604020202020204" pitchFamily="34" charset="0"/>
                <a:ea typeface="ヒラギノ角ゴ Pro W3" pitchFamily="-9" charset="-128"/>
              </a:defRPr>
            </a:lvl3pPr>
            <a:lvl4pPr marL="1600200" indent="-228600">
              <a:spcBef>
                <a:spcPct val="20000"/>
              </a:spcBef>
              <a:buChar char="–"/>
              <a:defRPr sz="1400">
                <a:solidFill>
                  <a:schemeClr val="tx1"/>
                </a:solidFill>
                <a:latin typeface="Arial" panose="020B0604020202020204" pitchFamily="34" charset="0"/>
                <a:ea typeface="ヒラギノ角ゴ Pro W3" pitchFamily="-9" charset="-128"/>
              </a:defRPr>
            </a:lvl4pPr>
            <a:lvl5pPr marL="2057400" indent="-228600">
              <a:spcBef>
                <a:spcPct val="20000"/>
              </a:spcBef>
              <a:buChar char="»"/>
              <a:defRPr sz="1400">
                <a:solidFill>
                  <a:schemeClr val="tx1"/>
                </a:solidFill>
                <a:latin typeface="Arial" panose="020B0604020202020204" pitchFamily="34" charset="0"/>
                <a:ea typeface="ヒラギノ角ゴ Pro W3" pitchFamily="-9"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9pPr>
          </a:lstStyle>
          <a:p>
            <a:pPr algn="ctr" eaLnBrk="1" hangingPunct="1">
              <a:spcBef>
                <a:spcPct val="0"/>
              </a:spcBef>
              <a:buFontTx/>
              <a:buNone/>
            </a:pPr>
            <a:r>
              <a:rPr lang="en-CA" altLang="en-US" sz="3200">
                <a:ea typeface="ＭＳ Ｐゴシック" panose="020B0600070205080204" pitchFamily="34" charset="-128"/>
              </a:rPr>
              <a:t>Your genuine concern is the key that will open the door for support</a:t>
            </a:r>
          </a:p>
        </p:txBody>
      </p:sp>
      <p:grpSp>
        <p:nvGrpSpPr>
          <p:cNvPr id="8" name="Group 6"/>
          <p:cNvGrpSpPr>
            <a:grpSpLocks noGrp="1"/>
          </p:cNvGrpSpPr>
          <p:nvPr/>
        </p:nvGrpSpPr>
        <p:grpSpPr bwMode="auto">
          <a:xfrm>
            <a:off x="1338263" y="1584325"/>
            <a:ext cx="1905000" cy="2819400"/>
            <a:chOff x="6054" y="2145"/>
            <a:chExt cx="891" cy="1136"/>
          </a:xfrm>
        </p:grpSpPr>
        <p:sp>
          <p:nvSpPr>
            <p:cNvPr id="53255" name="Freeform 7"/>
            <p:cNvSpPr>
              <a:spLocks/>
            </p:cNvSpPr>
            <p:nvPr/>
          </p:nvSpPr>
          <p:spPr bwMode="auto">
            <a:xfrm>
              <a:off x="6450" y="2145"/>
              <a:ext cx="495" cy="1136"/>
            </a:xfrm>
            <a:custGeom>
              <a:avLst/>
              <a:gdLst>
                <a:gd name="T0" fmla="*/ 338553 w 450"/>
                <a:gd name="T1" fmla="*/ 12064665 h 1020"/>
                <a:gd name="T2" fmla="*/ 1364750 w 450"/>
                <a:gd name="T3" fmla="*/ 1735755 h 1020"/>
                <a:gd name="T4" fmla="*/ 2568249 w 450"/>
                <a:gd name="T5" fmla="*/ 0 h 1020"/>
                <a:gd name="T6" fmla="*/ 5123510 w 450"/>
                <a:gd name="T7" fmla="*/ 5171633 h 1020"/>
                <a:gd name="T8" fmla="*/ 4263717 w 450"/>
                <a:gd name="T9" fmla="*/ 17272902 h 1020"/>
                <a:gd name="T10" fmla="*/ 2907021 w 450"/>
                <a:gd name="T11" fmla="*/ 23024183 h 1020"/>
                <a:gd name="T12" fmla="*/ 691683 w 450"/>
                <a:gd name="T13" fmla="*/ 33986705 h 1020"/>
                <a:gd name="T14" fmla="*/ 338553 w 450"/>
                <a:gd name="T15" fmla="*/ 35711469 h 1020"/>
                <a:gd name="T16" fmla="*/ 0 w 450"/>
                <a:gd name="T17" fmla="*/ 39127454 h 10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0"/>
                <a:gd name="T28" fmla="*/ 0 h 1020"/>
                <a:gd name="T29" fmla="*/ 450 w 450"/>
                <a:gd name="T30" fmla="*/ 1020 h 10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0" h="1020">
                  <a:moveTo>
                    <a:pt x="30" y="315"/>
                  </a:moveTo>
                  <a:cubicBezTo>
                    <a:pt x="37" y="253"/>
                    <a:pt x="40" y="85"/>
                    <a:pt x="120" y="45"/>
                  </a:cubicBezTo>
                  <a:cubicBezTo>
                    <a:pt x="194" y="8"/>
                    <a:pt x="159" y="22"/>
                    <a:pt x="225" y="0"/>
                  </a:cubicBezTo>
                  <a:cubicBezTo>
                    <a:pt x="365" y="16"/>
                    <a:pt x="406" y="2"/>
                    <a:pt x="450" y="135"/>
                  </a:cubicBezTo>
                  <a:cubicBezTo>
                    <a:pt x="435" y="314"/>
                    <a:pt x="441" y="318"/>
                    <a:pt x="375" y="450"/>
                  </a:cubicBezTo>
                  <a:cubicBezTo>
                    <a:pt x="340" y="519"/>
                    <a:pt x="331" y="575"/>
                    <a:pt x="255" y="600"/>
                  </a:cubicBezTo>
                  <a:cubicBezTo>
                    <a:pt x="191" y="696"/>
                    <a:pt x="124" y="789"/>
                    <a:pt x="60" y="885"/>
                  </a:cubicBezTo>
                  <a:cubicBezTo>
                    <a:pt x="50" y="900"/>
                    <a:pt x="40" y="915"/>
                    <a:pt x="30" y="930"/>
                  </a:cubicBezTo>
                  <a:cubicBezTo>
                    <a:pt x="12" y="956"/>
                    <a:pt x="0" y="1020"/>
                    <a:pt x="0" y="1020"/>
                  </a:cubicBezTo>
                </a:path>
              </a:pathLst>
            </a:custGeom>
            <a:solidFill>
              <a:srgbClr val="FF0000"/>
            </a:solidFill>
            <a:ln w="76200">
              <a:solidFill>
                <a:schemeClr val="tx1"/>
              </a:solidFill>
              <a:round/>
              <a:headEnd/>
              <a:tailEnd/>
            </a:ln>
          </p:spPr>
          <p:txBody>
            <a:bodyPr/>
            <a:lstStyle/>
            <a:p>
              <a:endParaRPr lang="en-CA"/>
            </a:p>
          </p:txBody>
        </p:sp>
        <p:sp>
          <p:nvSpPr>
            <p:cNvPr id="53256" name="Freeform 8"/>
            <p:cNvSpPr>
              <a:spLocks/>
            </p:cNvSpPr>
            <p:nvPr/>
          </p:nvSpPr>
          <p:spPr bwMode="auto">
            <a:xfrm>
              <a:off x="6054" y="2183"/>
              <a:ext cx="456" cy="1098"/>
            </a:xfrm>
            <a:custGeom>
              <a:avLst/>
              <a:gdLst>
                <a:gd name="T0" fmla="*/ 456 w 456"/>
                <a:gd name="T1" fmla="*/ 247 h 1098"/>
                <a:gd name="T2" fmla="*/ 441 w 456"/>
                <a:gd name="T3" fmla="*/ 142 h 1098"/>
                <a:gd name="T4" fmla="*/ 231 w 456"/>
                <a:gd name="T5" fmla="*/ 7 h 1098"/>
                <a:gd name="T6" fmla="*/ 36 w 456"/>
                <a:gd name="T7" fmla="*/ 52 h 1098"/>
                <a:gd name="T8" fmla="*/ 6 w 456"/>
                <a:gd name="T9" fmla="*/ 142 h 1098"/>
                <a:gd name="T10" fmla="*/ 96 w 456"/>
                <a:gd name="T11" fmla="*/ 367 h 1098"/>
                <a:gd name="T12" fmla="*/ 156 w 456"/>
                <a:gd name="T13" fmla="*/ 442 h 1098"/>
                <a:gd name="T14" fmla="*/ 231 w 456"/>
                <a:gd name="T15" fmla="*/ 577 h 1098"/>
                <a:gd name="T16" fmla="*/ 321 w 456"/>
                <a:gd name="T17" fmla="*/ 937 h 1098"/>
                <a:gd name="T18" fmla="*/ 351 w 456"/>
                <a:gd name="T19" fmla="*/ 982 h 1098"/>
                <a:gd name="T20" fmla="*/ 396 w 456"/>
                <a:gd name="T21" fmla="*/ 1087 h 10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6"/>
                <a:gd name="T34" fmla="*/ 0 h 1098"/>
                <a:gd name="T35" fmla="*/ 456 w 456"/>
                <a:gd name="T36" fmla="*/ 1098 h 109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6" h="1098">
                  <a:moveTo>
                    <a:pt x="456" y="247"/>
                  </a:moveTo>
                  <a:cubicBezTo>
                    <a:pt x="451" y="212"/>
                    <a:pt x="451" y="176"/>
                    <a:pt x="441" y="142"/>
                  </a:cubicBezTo>
                  <a:cubicBezTo>
                    <a:pt x="423" y="83"/>
                    <a:pt x="286" y="25"/>
                    <a:pt x="231" y="7"/>
                  </a:cubicBezTo>
                  <a:cubicBezTo>
                    <a:pt x="214" y="9"/>
                    <a:pt x="69" y="0"/>
                    <a:pt x="36" y="52"/>
                  </a:cubicBezTo>
                  <a:cubicBezTo>
                    <a:pt x="19" y="79"/>
                    <a:pt x="6" y="142"/>
                    <a:pt x="6" y="142"/>
                  </a:cubicBezTo>
                  <a:cubicBezTo>
                    <a:pt x="19" y="270"/>
                    <a:pt x="0" y="303"/>
                    <a:pt x="96" y="367"/>
                  </a:cubicBezTo>
                  <a:cubicBezTo>
                    <a:pt x="125" y="455"/>
                    <a:pt x="88" y="374"/>
                    <a:pt x="156" y="442"/>
                  </a:cubicBezTo>
                  <a:cubicBezTo>
                    <a:pt x="192" y="478"/>
                    <a:pt x="203" y="535"/>
                    <a:pt x="231" y="577"/>
                  </a:cubicBezTo>
                  <a:cubicBezTo>
                    <a:pt x="244" y="703"/>
                    <a:pt x="208" y="862"/>
                    <a:pt x="321" y="937"/>
                  </a:cubicBezTo>
                  <a:cubicBezTo>
                    <a:pt x="331" y="952"/>
                    <a:pt x="344" y="966"/>
                    <a:pt x="351" y="982"/>
                  </a:cubicBezTo>
                  <a:cubicBezTo>
                    <a:pt x="403" y="1098"/>
                    <a:pt x="354" y="1045"/>
                    <a:pt x="396" y="1087"/>
                  </a:cubicBezTo>
                </a:path>
              </a:pathLst>
            </a:custGeom>
            <a:solidFill>
              <a:srgbClr val="FF0000"/>
            </a:solidFill>
            <a:ln w="76200">
              <a:solidFill>
                <a:schemeClr val="tx1"/>
              </a:solidFill>
              <a:round/>
              <a:headEnd/>
              <a:tailEnd/>
            </a:ln>
          </p:spPr>
          <p:txBody>
            <a:bodyPr/>
            <a:lstStyle/>
            <a:p>
              <a:endParaRPr lang="en-CA"/>
            </a:p>
          </p:txBody>
        </p:sp>
        <p:sp>
          <p:nvSpPr>
            <p:cNvPr id="53257" name="Freeform 9"/>
            <p:cNvSpPr>
              <a:spLocks/>
            </p:cNvSpPr>
            <p:nvPr/>
          </p:nvSpPr>
          <p:spPr bwMode="auto">
            <a:xfrm>
              <a:off x="6450" y="3150"/>
              <a:ext cx="45" cy="30"/>
            </a:xfrm>
            <a:custGeom>
              <a:avLst/>
              <a:gdLst>
                <a:gd name="T0" fmla="*/ 45 w 45"/>
                <a:gd name="T1" fmla="*/ 0 h 30"/>
                <a:gd name="T2" fmla="*/ 0 w 45"/>
                <a:gd name="T3" fmla="*/ 30 h 30"/>
                <a:gd name="T4" fmla="*/ 45 w 45"/>
                <a:gd name="T5" fmla="*/ 0 h 30"/>
                <a:gd name="T6" fmla="*/ 0 60000 65536"/>
                <a:gd name="T7" fmla="*/ 0 60000 65536"/>
                <a:gd name="T8" fmla="*/ 0 60000 65536"/>
                <a:gd name="T9" fmla="*/ 0 w 45"/>
                <a:gd name="T10" fmla="*/ 0 h 30"/>
                <a:gd name="T11" fmla="*/ 45 w 45"/>
                <a:gd name="T12" fmla="*/ 30 h 30"/>
              </a:gdLst>
              <a:ahLst/>
              <a:cxnLst>
                <a:cxn ang="T6">
                  <a:pos x="T0" y="T1"/>
                </a:cxn>
                <a:cxn ang="T7">
                  <a:pos x="T2" y="T3"/>
                </a:cxn>
                <a:cxn ang="T8">
                  <a:pos x="T4" y="T5"/>
                </a:cxn>
              </a:cxnLst>
              <a:rect l="T9" t="T10" r="T11" b="T12"/>
              <a:pathLst>
                <a:path w="45" h="30">
                  <a:moveTo>
                    <a:pt x="45" y="0"/>
                  </a:moveTo>
                  <a:cubicBezTo>
                    <a:pt x="30" y="10"/>
                    <a:pt x="0" y="30"/>
                    <a:pt x="0" y="30"/>
                  </a:cubicBezTo>
                  <a:cubicBezTo>
                    <a:pt x="0" y="30"/>
                    <a:pt x="30" y="10"/>
                    <a:pt x="45" y="0"/>
                  </a:cubicBezTo>
                  <a:close/>
                </a:path>
              </a:pathLst>
            </a:custGeom>
            <a:solidFill>
              <a:srgbClr val="FF0000"/>
            </a:solidFill>
            <a:ln w="76200">
              <a:solidFill>
                <a:schemeClr val="tx1"/>
              </a:solidFill>
              <a:round/>
              <a:headEnd/>
              <a:tailEnd/>
            </a:ln>
          </p:spPr>
          <p:txBody>
            <a:bodyPr/>
            <a:lstStyle/>
            <a:p>
              <a:endParaRPr lang="en-CA"/>
            </a:p>
          </p:txBody>
        </p:sp>
      </p:grpSp>
    </p:spTree>
    <p:extLst>
      <p:ext uri="{BB962C8B-B14F-4D97-AF65-F5344CB8AC3E}">
        <p14:creationId xmlns:p14="http://schemas.microsoft.com/office/powerpoint/2010/main" val="40150181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par>
                          <p:cTn id="8" fill="hold" nodeType="afterGroup">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8"/>
                                        </p:tgtEl>
                                      </p:cBhvr>
                                    </p:animEffect>
                                    <p:animScale>
                                      <p:cBhvr>
                                        <p:cTn id="11"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9144000" cy="685800"/>
          </a:xfrm>
          <a:prstGeom prst="rect">
            <a:avLst/>
          </a:prstGeom>
          <a:solidFill>
            <a:srgbClr val="002B8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smtClean="0">
              <a:ln>
                <a:noFill/>
              </a:ln>
              <a:solidFill>
                <a:schemeClr val="tx1"/>
              </a:solidFill>
              <a:effectLst/>
              <a:latin typeface="Arial" charset="0"/>
              <a:ea typeface="ヒラギノ角ゴ Pro W3" pitchFamily="-9" charset="-128"/>
            </a:endParaRPr>
          </a:p>
        </p:txBody>
      </p:sp>
      <p:sp>
        <p:nvSpPr>
          <p:cNvPr id="55298" name="Title 1"/>
          <p:cNvSpPr>
            <a:spLocks noGrp="1"/>
          </p:cNvSpPr>
          <p:nvPr>
            <p:ph type="title"/>
          </p:nvPr>
        </p:nvSpPr>
        <p:spPr>
          <a:xfrm>
            <a:off x="0" y="0"/>
            <a:ext cx="9144000" cy="838201"/>
          </a:xfrm>
        </p:spPr>
        <p:txBody>
          <a:bodyPr/>
          <a:lstStyle/>
          <a:p>
            <a:pPr algn="ctr"/>
            <a:r>
              <a:rPr lang="en-CA" altLang="en-US" sz="4000" dirty="0" smtClean="0">
                <a:solidFill>
                  <a:schemeClr val="bg1"/>
                </a:solidFill>
                <a:latin typeface="Arial" panose="020B0604020202020204" pitchFamily="34" charset="0"/>
                <a:cs typeface="Arial" panose="020B0604020202020204" pitchFamily="34" charset="0"/>
              </a:rPr>
              <a:t>Let’s Practice</a:t>
            </a:r>
          </a:p>
        </p:txBody>
      </p:sp>
      <p:pic>
        <p:nvPicPr>
          <p:cNvPr id="3" name="Grocery Store_PS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1000" y="862013"/>
            <a:ext cx="8572500" cy="5715000"/>
          </a:xfrm>
          <a:prstGeom prst="rect">
            <a:avLst/>
          </a:prstGeom>
        </p:spPr>
      </p:pic>
    </p:spTree>
    <p:extLst>
      <p:ext uri="{BB962C8B-B14F-4D97-AF65-F5344CB8AC3E}">
        <p14:creationId xmlns:p14="http://schemas.microsoft.com/office/powerpoint/2010/main" val="1943878168"/>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ctrTitle"/>
          </p:nvPr>
        </p:nvSpPr>
        <p:spPr>
          <a:xfrm>
            <a:off x="609600" y="938213"/>
            <a:ext cx="7772400" cy="685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CA" altLang="en-US" b="1" dirty="0" smtClean="0">
                <a:solidFill>
                  <a:srgbClr val="002060"/>
                </a:solidFill>
                <a:latin typeface="Arial" panose="020B0604020202020204" pitchFamily="34" charset="0"/>
                <a:ea typeface="ＭＳ Ｐゴシック" panose="020B0600070205080204" pitchFamily="34" charset="-128"/>
                <a:cs typeface="Arial" panose="020B0604020202020204" pitchFamily="34" charset="0"/>
              </a:rPr>
              <a:t>Practice - SEE it / NAME it / CHECK it</a:t>
            </a:r>
            <a:r>
              <a:rPr lang="en-CA" altLang="en-US" b="1" dirty="0" smtClean="0">
                <a:solidFill>
                  <a:srgbClr val="002060"/>
                </a:solidFill>
                <a:ea typeface="ＭＳ Ｐゴシック" panose="020B0600070205080204" pitchFamily="34" charset="-128"/>
                <a:cs typeface="Arial" panose="020B0604020202020204" pitchFamily="34" charset="0"/>
              </a:rPr>
              <a:t/>
            </a:r>
            <a:br>
              <a:rPr lang="en-CA" altLang="en-US" b="1" dirty="0" smtClean="0">
                <a:solidFill>
                  <a:srgbClr val="002060"/>
                </a:solidFill>
                <a:ea typeface="ＭＳ Ｐゴシック" panose="020B0600070205080204" pitchFamily="34" charset="-128"/>
                <a:cs typeface="Arial" panose="020B0604020202020204" pitchFamily="34" charset="0"/>
              </a:rPr>
            </a:br>
            <a:endParaRPr lang="en-CA" altLang="en-US" b="1" dirty="0" smtClean="0">
              <a:solidFill>
                <a:srgbClr val="002060"/>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9395" name="Subtitle 2"/>
          <p:cNvSpPr>
            <a:spLocks noGrp="1"/>
          </p:cNvSpPr>
          <p:nvPr>
            <p:ph type="subTitle" idx="1"/>
          </p:nvPr>
        </p:nvSpPr>
        <p:spPr>
          <a:xfrm>
            <a:off x="304800" y="1600200"/>
            <a:ext cx="8382000" cy="24384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lgn="l"/>
            <a:r>
              <a:rPr lang="en-CA" altLang="en-US" sz="3200" dirty="0" err="1" smtClean="0">
                <a:solidFill>
                  <a:schemeClr val="tx1"/>
                </a:solidFill>
                <a:ea typeface="ＭＳ Ｐゴシック" panose="020B0600070205080204" pitchFamily="34" charset="-128"/>
                <a:cs typeface="Arial" panose="020B0604020202020204" pitchFamily="34" charset="0"/>
              </a:rPr>
              <a:t>SNCit</a:t>
            </a:r>
            <a:r>
              <a:rPr lang="en-CA" altLang="en-US" sz="3200" dirty="0" smtClean="0">
                <a:solidFill>
                  <a:schemeClr val="tx1"/>
                </a:solidFill>
                <a:ea typeface="ＭＳ Ｐゴシック" panose="020B0600070205080204" pitchFamily="34" charset="-128"/>
                <a:cs typeface="Arial" panose="020B0604020202020204" pitchFamily="34" charset="0"/>
              </a:rPr>
              <a:t>: </a:t>
            </a:r>
          </a:p>
          <a:p>
            <a:pPr marL="457200" indent="-457200" algn="l"/>
            <a:endParaRPr lang="en-CA" altLang="en-US" sz="800" dirty="0" smtClean="0">
              <a:solidFill>
                <a:schemeClr val="tx1"/>
              </a:solidFill>
              <a:ea typeface="ＭＳ Ｐゴシック" panose="020B0600070205080204" pitchFamily="34" charset="-128"/>
              <a:cs typeface="Arial" panose="020B0604020202020204" pitchFamily="34" charset="0"/>
            </a:endParaRPr>
          </a:p>
          <a:p>
            <a:pPr marL="457200" indent="-457200" algn="l"/>
            <a:r>
              <a:rPr lang="en-CA" altLang="en-US" sz="2400" i="1" dirty="0" smtClean="0">
                <a:solidFill>
                  <a:srgbClr val="00B0F0"/>
                </a:solidFill>
                <a:ea typeface="ＭＳ Ｐゴシック" panose="020B0600070205080204" pitchFamily="34" charset="-128"/>
                <a:cs typeface="Arial" panose="020B0604020202020204" pitchFamily="34" charset="0"/>
              </a:rPr>
              <a:t>Name what you see / name your concern:</a:t>
            </a:r>
          </a:p>
          <a:p>
            <a:pPr marL="457200" indent="-457200" algn="l"/>
            <a:r>
              <a:rPr lang="en-CA" altLang="en-US" sz="3200" dirty="0" smtClean="0">
                <a:solidFill>
                  <a:schemeClr val="tx1"/>
                </a:solidFill>
                <a:ea typeface="ＭＳ Ｐゴシック" panose="020B0600070205080204" pitchFamily="34" charset="-128"/>
                <a:cs typeface="Arial" panose="020B0604020202020204" pitchFamily="34" charset="0"/>
              </a:rPr>
              <a:t>I saw your ex following you to the grocery store again. I was worried. </a:t>
            </a:r>
            <a:endParaRPr lang="en-CA" altLang="en-US" sz="2400" i="1" dirty="0" smtClean="0">
              <a:solidFill>
                <a:srgbClr val="00B0F0"/>
              </a:solidFill>
              <a:ea typeface="ＭＳ Ｐゴシック" panose="020B0600070205080204" pitchFamily="34" charset="-128"/>
              <a:cs typeface="Arial" panose="020B0604020202020204" pitchFamily="34" charset="0"/>
            </a:endParaRPr>
          </a:p>
          <a:p>
            <a:pPr marL="457200" indent="-457200" algn="l"/>
            <a:r>
              <a:rPr lang="en-CA" altLang="en-US" sz="2400" i="1" dirty="0" smtClean="0">
                <a:solidFill>
                  <a:srgbClr val="00B0F0"/>
                </a:solidFill>
                <a:ea typeface="ＭＳ Ｐゴシック" panose="020B0600070205080204" pitchFamily="34" charset="-128"/>
                <a:cs typeface="Arial" panose="020B0604020202020204" pitchFamily="34" charset="0"/>
              </a:rPr>
              <a:t>Check it:</a:t>
            </a:r>
          </a:p>
          <a:p>
            <a:pPr marL="457200" indent="-457200" algn="l"/>
            <a:r>
              <a:rPr lang="en-CA" altLang="en-US" sz="3200" dirty="0" smtClean="0">
                <a:solidFill>
                  <a:schemeClr val="tx1"/>
                </a:solidFill>
                <a:ea typeface="ＭＳ Ｐゴシック" panose="020B0600070205080204" pitchFamily="34" charset="-128"/>
                <a:cs typeface="Arial" panose="020B0604020202020204" pitchFamily="34" charset="0"/>
              </a:rPr>
              <a:t>Are you ok? Do you want to talk about it?</a:t>
            </a:r>
          </a:p>
          <a:p>
            <a:pPr marL="457200" indent="-457200" algn="l"/>
            <a:r>
              <a:rPr lang="en-CA" altLang="en-US" sz="3200" dirty="0" smtClean="0">
                <a:solidFill>
                  <a:schemeClr val="tx1"/>
                </a:solidFill>
                <a:ea typeface="ＭＳ Ｐゴシック" panose="020B0600070205080204" pitchFamily="34" charset="-128"/>
                <a:cs typeface="Arial" panose="020B0604020202020204" pitchFamily="34" charset="0"/>
              </a:rPr>
              <a:t>…and</a:t>
            </a:r>
            <a:r>
              <a:rPr lang="en-CA" altLang="en-US" sz="3200" dirty="0" smtClean="0">
                <a:solidFill>
                  <a:srgbClr val="FF0000"/>
                </a:solidFill>
                <a:ea typeface="ＭＳ Ｐゴシック" panose="020B0600070205080204" pitchFamily="34" charset="-128"/>
                <a:cs typeface="Arial" panose="020B0604020202020204" pitchFamily="34" charset="0"/>
              </a:rPr>
              <a:t> STOP! </a:t>
            </a:r>
          </a:p>
          <a:p>
            <a:pPr marL="457200" indent="-457200" algn="l"/>
            <a:r>
              <a:rPr lang="en-CA" altLang="en-US" sz="3200" dirty="0" smtClean="0">
                <a:solidFill>
                  <a:schemeClr val="tx1"/>
                </a:solidFill>
                <a:ea typeface="ＭＳ Ｐゴシック" panose="020B0600070205080204" pitchFamily="34" charset="-128"/>
                <a:cs typeface="Arial" panose="020B0604020202020204" pitchFamily="34" charset="0"/>
              </a:rPr>
              <a:t>It is up to her what will happen next</a:t>
            </a:r>
          </a:p>
          <a:p>
            <a:pPr marL="457200" indent="-457200" algn="l"/>
            <a:endParaRPr lang="en-CA" altLang="en-US" sz="3200" dirty="0" smtClean="0">
              <a:solidFill>
                <a:schemeClr val="tx1"/>
              </a:solidFill>
              <a:ea typeface="ＭＳ Ｐゴシック" panose="020B0600070205080204" pitchFamily="34" charset="-128"/>
              <a:cs typeface="Arial" panose="020B0604020202020204" pitchFamily="34" charset="0"/>
            </a:endParaRPr>
          </a:p>
          <a:p>
            <a:pPr marL="457200" indent="-457200" algn="l"/>
            <a:endParaRPr lang="en-CA" altLang="en-US" sz="3200" dirty="0" smtClean="0">
              <a:solidFill>
                <a:schemeClr val="tx1"/>
              </a:solidFill>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1843290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noGrp="1"/>
          </p:cNvSpPr>
          <p:nvPr>
            <p:ph type="title"/>
          </p:nvPr>
        </p:nvSpPr>
        <p:spPr bwMode="auto">
          <a:xfrm>
            <a:off x="685800" y="18288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200">
                <a:solidFill>
                  <a:schemeClr val="tx1"/>
                </a:solidFill>
                <a:latin typeface="Arial" charset="0"/>
                <a:ea typeface="ヒラギノ角ゴ Pro W3" pitchFamily="-9" charset="-128"/>
              </a:defRPr>
            </a:lvl1pPr>
            <a:lvl2pPr marL="742950" indent="-285750">
              <a:spcBef>
                <a:spcPct val="20000"/>
              </a:spcBef>
              <a:buChar char="–"/>
              <a:defRPr>
                <a:solidFill>
                  <a:schemeClr val="tx1"/>
                </a:solidFill>
                <a:latin typeface="Arial" charset="0"/>
                <a:ea typeface="ヒラギノ角ゴ Pro W3" pitchFamily="-9" charset="-128"/>
              </a:defRPr>
            </a:lvl2pPr>
            <a:lvl3pPr marL="1143000" indent="-228600">
              <a:spcBef>
                <a:spcPct val="20000"/>
              </a:spcBef>
              <a:buChar char="•"/>
              <a:defRPr sz="1600">
                <a:solidFill>
                  <a:schemeClr val="tx1"/>
                </a:solidFill>
                <a:latin typeface="Arial" charset="0"/>
                <a:ea typeface="ヒラギノ角ゴ Pro W3" pitchFamily="-9" charset="-128"/>
              </a:defRPr>
            </a:lvl3pPr>
            <a:lvl4pPr marL="1600200" indent="-228600">
              <a:spcBef>
                <a:spcPct val="20000"/>
              </a:spcBef>
              <a:buChar char="–"/>
              <a:defRPr sz="1400">
                <a:solidFill>
                  <a:schemeClr val="tx1"/>
                </a:solidFill>
                <a:latin typeface="Arial" charset="0"/>
                <a:ea typeface="ヒラギノ角ゴ Pro W3" pitchFamily="-9" charset="-128"/>
              </a:defRPr>
            </a:lvl4pPr>
            <a:lvl5pPr marL="2057400" indent="-228600">
              <a:spcBef>
                <a:spcPct val="20000"/>
              </a:spcBef>
              <a:buChar char="»"/>
              <a:defRPr sz="1400">
                <a:solidFill>
                  <a:schemeClr val="tx1"/>
                </a:solidFill>
                <a:latin typeface="Arial" charset="0"/>
                <a:ea typeface="ヒラギノ角ゴ Pro W3" pitchFamily="-9" charset="-128"/>
              </a:defRPr>
            </a:lvl5pPr>
            <a:lvl6pPr marL="2514600" indent="-228600" eaLnBrk="0" fontAlgn="base" hangingPunct="0">
              <a:spcBef>
                <a:spcPct val="20000"/>
              </a:spcBef>
              <a:spcAft>
                <a:spcPct val="0"/>
              </a:spcAft>
              <a:buChar char="»"/>
              <a:defRPr sz="1400">
                <a:solidFill>
                  <a:schemeClr val="tx1"/>
                </a:solidFill>
                <a:latin typeface="Arial" charset="0"/>
                <a:ea typeface="ヒラギノ角ゴ Pro W3" pitchFamily="-9" charset="-128"/>
              </a:defRPr>
            </a:lvl6pPr>
            <a:lvl7pPr marL="2971800" indent="-228600" eaLnBrk="0" fontAlgn="base" hangingPunct="0">
              <a:spcBef>
                <a:spcPct val="20000"/>
              </a:spcBef>
              <a:spcAft>
                <a:spcPct val="0"/>
              </a:spcAft>
              <a:buChar char="»"/>
              <a:defRPr sz="1400">
                <a:solidFill>
                  <a:schemeClr val="tx1"/>
                </a:solidFill>
                <a:latin typeface="Arial" charset="0"/>
                <a:ea typeface="ヒラギノ角ゴ Pro W3" pitchFamily="-9" charset="-128"/>
              </a:defRPr>
            </a:lvl7pPr>
            <a:lvl8pPr marL="3429000" indent="-228600" eaLnBrk="0" fontAlgn="base" hangingPunct="0">
              <a:spcBef>
                <a:spcPct val="20000"/>
              </a:spcBef>
              <a:spcAft>
                <a:spcPct val="0"/>
              </a:spcAft>
              <a:buChar char="»"/>
              <a:defRPr sz="1400">
                <a:solidFill>
                  <a:schemeClr val="tx1"/>
                </a:solidFill>
                <a:latin typeface="Arial" charset="0"/>
                <a:ea typeface="ヒラギノ角ゴ Pro W3" pitchFamily="-9" charset="-128"/>
              </a:defRPr>
            </a:lvl8pPr>
            <a:lvl9pPr marL="3886200" indent="-228600" eaLnBrk="0" fontAlgn="base" hangingPunct="0">
              <a:spcBef>
                <a:spcPct val="20000"/>
              </a:spcBef>
              <a:spcAft>
                <a:spcPct val="0"/>
              </a:spcAft>
              <a:buChar char="»"/>
              <a:defRPr sz="1400">
                <a:solidFill>
                  <a:schemeClr val="tx1"/>
                </a:solidFill>
                <a:latin typeface="Arial" charset="0"/>
                <a:ea typeface="ヒラギノ角ゴ Pro W3" pitchFamily="-9" charset="-128"/>
              </a:defRPr>
            </a:lvl9pPr>
          </a:lstStyle>
          <a:p>
            <a:pPr marL="0" indent="0" algn="ctr" eaLnBrk="1" hangingPunct="1">
              <a:buNone/>
              <a:defRPr/>
            </a:pPr>
            <a:r>
              <a:rPr lang="en-CA" altLang="en-US" sz="3600" dirty="0" smtClean="0">
                <a:solidFill>
                  <a:srgbClr val="00B0F0"/>
                </a:solidFill>
                <a:cs typeface="Arial" charset="0"/>
              </a:rPr>
              <a:t>See it / Name it / Check it - SNCit! </a:t>
            </a:r>
          </a:p>
          <a:p>
            <a:pPr marL="457200" lvl="1" indent="0" eaLnBrk="1" hangingPunct="1">
              <a:buNone/>
              <a:defRPr/>
            </a:pPr>
            <a:endParaRPr lang="en-CA" altLang="en-US" sz="2800" dirty="0" smtClean="0">
              <a:solidFill>
                <a:srgbClr val="000000"/>
              </a:solidFill>
              <a:cs typeface="Arial" charset="0"/>
            </a:endParaRPr>
          </a:p>
          <a:p>
            <a:pPr eaLnBrk="1" hangingPunct="1">
              <a:buFontTx/>
              <a:buNone/>
              <a:defRPr/>
            </a:pPr>
            <a:endParaRPr lang="en-CA" altLang="en-US" sz="3600" dirty="0" smtClean="0">
              <a:solidFill>
                <a:srgbClr val="000000"/>
              </a:solidFill>
              <a:cs typeface="Arial" charset="0"/>
            </a:endParaRPr>
          </a:p>
        </p:txBody>
      </p:sp>
      <p:sp>
        <p:nvSpPr>
          <p:cNvPr id="6" name="Content Placeholder 2"/>
          <p:cNvSpPr>
            <a:spLocks noGrp="1"/>
          </p:cNvSpPr>
          <p:nvPr>
            <p:ph idx="1"/>
          </p:nvPr>
        </p:nvSpPr>
        <p:spPr>
          <a:xfrm>
            <a:off x="685800" y="2819400"/>
            <a:ext cx="7772400" cy="3581400"/>
          </a:xfrm>
        </p:spPr>
        <p:txBody>
          <a:bodyPr/>
          <a:lstStyle/>
          <a:p>
            <a:pPr eaLnBrk="1" hangingPunct="1">
              <a:buFont typeface="Arial" panose="020B0604020202020204" pitchFamily="34" charset="0"/>
              <a:buChar char="•"/>
              <a:defRPr/>
            </a:pPr>
            <a:r>
              <a:rPr lang="en-CA" altLang="en-US" sz="2800" dirty="0">
                <a:solidFill>
                  <a:srgbClr val="000000"/>
                </a:solidFill>
                <a:cs typeface="Arial" charset="0"/>
              </a:rPr>
              <a:t>N</a:t>
            </a:r>
            <a:r>
              <a:rPr lang="en-CA" altLang="en-US" sz="2800" dirty="0" smtClean="0">
                <a:solidFill>
                  <a:srgbClr val="000000"/>
                </a:solidFill>
                <a:cs typeface="Arial" charset="0"/>
              </a:rPr>
              <a:t>o more than 3-4 statements</a:t>
            </a:r>
          </a:p>
          <a:p>
            <a:pPr eaLnBrk="1" hangingPunct="1">
              <a:defRPr/>
            </a:pPr>
            <a:r>
              <a:rPr lang="en-CA" altLang="en-US" sz="2800" dirty="0" smtClean="0">
                <a:solidFill>
                  <a:srgbClr val="FF0000"/>
                </a:solidFill>
                <a:cs typeface="Arial" charset="0"/>
              </a:rPr>
              <a:t>STOP</a:t>
            </a:r>
            <a:r>
              <a:rPr lang="en-CA" altLang="en-US" sz="2800" dirty="0">
                <a:solidFill>
                  <a:srgbClr val="FF0000"/>
                </a:solidFill>
                <a:cs typeface="Arial" charset="0"/>
              </a:rPr>
              <a:t>!</a:t>
            </a:r>
            <a:r>
              <a:rPr lang="en-CA" altLang="en-US" sz="2800" dirty="0">
                <a:solidFill>
                  <a:srgbClr val="000000"/>
                </a:solidFill>
                <a:cs typeface="Arial" charset="0"/>
              </a:rPr>
              <a:t> after you deliver your lines </a:t>
            </a:r>
          </a:p>
          <a:p>
            <a:pPr eaLnBrk="1" hangingPunct="1">
              <a:defRPr/>
            </a:pPr>
            <a:r>
              <a:rPr lang="en-CA" altLang="en-US" sz="2800" dirty="0" smtClean="0">
                <a:solidFill>
                  <a:srgbClr val="000000"/>
                </a:solidFill>
                <a:cs typeface="Arial" charset="0"/>
              </a:rPr>
              <a:t>You </a:t>
            </a:r>
            <a:r>
              <a:rPr lang="en-CA" altLang="en-US" sz="2800" dirty="0">
                <a:solidFill>
                  <a:srgbClr val="000000"/>
                </a:solidFill>
                <a:cs typeface="Arial" charset="0"/>
              </a:rPr>
              <a:t>want to open the door for </a:t>
            </a:r>
            <a:r>
              <a:rPr lang="en-CA" altLang="en-US" sz="2800" dirty="0" smtClean="0">
                <a:solidFill>
                  <a:srgbClr val="000000"/>
                </a:solidFill>
                <a:cs typeface="Arial" charset="0"/>
              </a:rPr>
              <a:t>support</a:t>
            </a:r>
          </a:p>
          <a:p>
            <a:pPr marL="342900" lvl="1" indent="-342900" eaLnBrk="1" hangingPunct="1">
              <a:buFontTx/>
              <a:buChar char="•"/>
              <a:defRPr/>
            </a:pPr>
            <a:r>
              <a:rPr lang="en-CA" altLang="en-US" sz="2800" dirty="0" smtClean="0">
                <a:solidFill>
                  <a:srgbClr val="000000"/>
                </a:solidFill>
                <a:cs typeface="Arial" charset="0"/>
              </a:rPr>
              <a:t>NOT </a:t>
            </a:r>
            <a:r>
              <a:rPr lang="en-CA" altLang="en-US" sz="2800" dirty="0">
                <a:solidFill>
                  <a:srgbClr val="000000"/>
                </a:solidFill>
                <a:cs typeface="Arial" charset="0"/>
              </a:rPr>
              <a:t>a role </a:t>
            </a:r>
            <a:r>
              <a:rPr lang="en-CA" altLang="en-US" sz="2800" dirty="0" smtClean="0">
                <a:solidFill>
                  <a:srgbClr val="000000"/>
                </a:solidFill>
                <a:cs typeface="Arial" charset="0"/>
              </a:rPr>
              <a:t>play</a:t>
            </a:r>
          </a:p>
          <a:p>
            <a:pPr eaLnBrk="1" hangingPunct="1">
              <a:defRPr/>
            </a:pPr>
            <a:r>
              <a:rPr lang="en-CA" altLang="en-US" sz="2800" dirty="0" smtClean="0">
                <a:solidFill>
                  <a:srgbClr val="000000"/>
                </a:solidFill>
                <a:cs typeface="Arial" charset="0"/>
              </a:rPr>
              <a:t>A chance to practice the skill of </a:t>
            </a:r>
          </a:p>
          <a:p>
            <a:pPr marL="400050" lvl="1" indent="0" eaLnBrk="1" hangingPunct="1">
              <a:buNone/>
              <a:defRPr/>
            </a:pPr>
            <a:r>
              <a:rPr lang="en-CA" altLang="en-US" sz="2800" dirty="0" smtClean="0">
                <a:solidFill>
                  <a:srgbClr val="01AEF0"/>
                </a:solidFill>
                <a:cs typeface="Arial" charset="0"/>
              </a:rPr>
              <a:t>See it/ Name it/ Check it</a:t>
            </a:r>
          </a:p>
          <a:p>
            <a:pPr marL="0" indent="0" eaLnBrk="1" hangingPunct="1">
              <a:buFontTx/>
              <a:buNone/>
              <a:defRPr/>
            </a:pPr>
            <a:endParaRPr lang="en-CA" altLang="en-US" sz="800" dirty="0">
              <a:solidFill>
                <a:srgbClr val="000000"/>
              </a:solidFill>
              <a:cs typeface="Arial" charset="0"/>
            </a:endParaRPr>
          </a:p>
          <a:p>
            <a:endParaRPr lang="en-CA" dirty="0"/>
          </a:p>
        </p:txBody>
      </p:sp>
      <p:sp>
        <p:nvSpPr>
          <p:cNvPr id="5" name="Rectangle 4"/>
          <p:cNvSpPr/>
          <p:nvPr/>
        </p:nvSpPr>
        <p:spPr>
          <a:xfrm>
            <a:off x="19050" y="949324"/>
            <a:ext cx="9144000" cy="708026"/>
          </a:xfrm>
          <a:prstGeom prst="rect">
            <a:avLst/>
          </a:prstGeom>
        </p:spPr>
        <p:txBody>
          <a:bodyPr>
            <a:spAutoFit/>
          </a:bodyPr>
          <a:lstStyle/>
          <a:p>
            <a:pPr algn="ctr">
              <a:defRPr/>
            </a:pPr>
            <a:r>
              <a:rPr lang="en-CA" sz="4000" b="1" i="1" kern="0" dirty="0">
                <a:solidFill>
                  <a:srgbClr val="002060"/>
                </a:solidFill>
                <a:latin typeface="Arial" charset="0"/>
                <a:ea typeface="ヒラギノ角ゴ Pro W3"/>
                <a:cs typeface="Arial" charset="0"/>
              </a:rPr>
              <a:t>Let’s Practice</a:t>
            </a:r>
            <a:endParaRPr lang="en-CA" b="1" dirty="0">
              <a:solidFill>
                <a:srgbClr val="002060"/>
              </a:solidFill>
              <a:latin typeface="Arial" charset="0"/>
            </a:endParaRPr>
          </a:p>
        </p:txBody>
      </p:sp>
    </p:spTree>
    <p:extLst>
      <p:ext uri="{BB962C8B-B14F-4D97-AF65-F5344CB8AC3E}">
        <p14:creationId xmlns:p14="http://schemas.microsoft.com/office/powerpoint/2010/main" val="2608805340"/>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Subtitle 2"/>
          <p:cNvSpPr txBox="1">
            <a:spLocks/>
          </p:cNvSpPr>
          <p:nvPr/>
        </p:nvSpPr>
        <p:spPr bwMode="auto">
          <a:xfrm>
            <a:off x="381000" y="1574801"/>
            <a:ext cx="8382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200">
                <a:solidFill>
                  <a:schemeClr val="tx1"/>
                </a:solidFill>
                <a:latin typeface="Arial" charset="0"/>
                <a:ea typeface="ヒラギノ角ゴ Pro W3" pitchFamily="-9" charset="-128"/>
              </a:defRPr>
            </a:lvl1pPr>
            <a:lvl2pPr marL="742950" indent="-285750">
              <a:spcBef>
                <a:spcPct val="20000"/>
              </a:spcBef>
              <a:buChar char="–"/>
              <a:defRPr>
                <a:solidFill>
                  <a:schemeClr val="tx1"/>
                </a:solidFill>
                <a:latin typeface="Arial" charset="0"/>
                <a:ea typeface="ヒラギノ角ゴ Pro W3" pitchFamily="-9" charset="-128"/>
              </a:defRPr>
            </a:lvl2pPr>
            <a:lvl3pPr marL="1143000" indent="-228600">
              <a:spcBef>
                <a:spcPct val="20000"/>
              </a:spcBef>
              <a:buChar char="•"/>
              <a:defRPr sz="1600">
                <a:solidFill>
                  <a:schemeClr val="tx1"/>
                </a:solidFill>
                <a:latin typeface="Arial" charset="0"/>
                <a:ea typeface="ヒラギノ角ゴ Pro W3" pitchFamily="-9" charset="-128"/>
              </a:defRPr>
            </a:lvl3pPr>
            <a:lvl4pPr marL="1600200" indent="-228600">
              <a:spcBef>
                <a:spcPct val="20000"/>
              </a:spcBef>
              <a:buChar char="–"/>
              <a:defRPr sz="1400">
                <a:solidFill>
                  <a:schemeClr val="tx1"/>
                </a:solidFill>
                <a:latin typeface="Arial" charset="0"/>
                <a:ea typeface="ヒラギノ角ゴ Pro W3" pitchFamily="-9" charset="-128"/>
              </a:defRPr>
            </a:lvl4pPr>
            <a:lvl5pPr marL="2057400" indent="-228600">
              <a:spcBef>
                <a:spcPct val="20000"/>
              </a:spcBef>
              <a:buChar char="»"/>
              <a:defRPr sz="1400">
                <a:solidFill>
                  <a:schemeClr val="tx1"/>
                </a:solidFill>
                <a:latin typeface="Arial" charset="0"/>
                <a:ea typeface="ヒラギノ角ゴ Pro W3" pitchFamily="-9" charset="-128"/>
              </a:defRPr>
            </a:lvl5pPr>
            <a:lvl6pPr marL="2514600" indent="-228600" eaLnBrk="0" fontAlgn="base" hangingPunct="0">
              <a:spcBef>
                <a:spcPct val="20000"/>
              </a:spcBef>
              <a:spcAft>
                <a:spcPct val="0"/>
              </a:spcAft>
              <a:buChar char="»"/>
              <a:defRPr sz="1400">
                <a:solidFill>
                  <a:schemeClr val="tx1"/>
                </a:solidFill>
                <a:latin typeface="Arial" charset="0"/>
                <a:ea typeface="ヒラギノ角ゴ Pro W3" pitchFamily="-9" charset="-128"/>
              </a:defRPr>
            </a:lvl6pPr>
            <a:lvl7pPr marL="2971800" indent="-228600" eaLnBrk="0" fontAlgn="base" hangingPunct="0">
              <a:spcBef>
                <a:spcPct val="20000"/>
              </a:spcBef>
              <a:spcAft>
                <a:spcPct val="0"/>
              </a:spcAft>
              <a:buChar char="»"/>
              <a:defRPr sz="1400">
                <a:solidFill>
                  <a:schemeClr val="tx1"/>
                </a:solidFill>
                <a:latin typeface="Arial" charset="0"/>
                <a:ea typeface="ヒラギノ角ゴ Pro W3" pitchFamily="-9" charset="-128"/>
              </a:defRPr>
            </a:lvl7pPr>
            <a:lvl8pPr marL="3429000" indent="-228600" eaLnBrk="0" fontAlgn="base" hangingPunct="0">
              <a:spcBef>
                <a:spcPct val="20000"/>
              </a:spcBef>
              <a:spcAft>
                <a:spcPct val="0"/>
              </a:spcAft>
              <a:buChar char="»"/>
              <a:defRPr sz="1400">
                <a:solidFill>
                  <a:schemeClr val="tx1"/>
                </a:solidFill>
                <a:latin typeface="Arial" charset="0"/>
                <a:ea typeface="ヒラギノ角ゴ Pro W3" pitchFamily="-9" charset="-128"/>
              </a:defRPr>
            </a:lvl8pPr>
            <a:lvl9pPr marL="3886200" indent="-228600" eaLnBrk="0" fontAlgn="base" hangingPunct="0">
              <a:spcBef>
                <a:spcPct val="20000"/>
              </a:spcBef>
              <a:spcAft>
                <a:spcPct val="0"/>
              </a:spcAft>
              <a:buChar char="»"/>
              <a:defRPr sz="1400">
                <a:solidFill>
                  <a:schemeClr val="tx1"/>
                </a:solidFill>
                <a:latin typeface="Arial" charset="0"/>
                <a:ea typeface="ヒラギノ角ゴ Pro W3" pitchFamily="-9" charset="-128"/>
              </a:defRPr>
            </a:lvl9pPr>
          </a:lstStyle>
          <a:p>
            <a:pPr marL="0" indent="0" algn="ctr" eaLnBrk="1" hangingPunct="1">
              <a:buNone/>
              <a:defRPr/>
            </a:pPr>
            <a:r>
              <a:rPr lang="en-CA" altLang="en-US" sz="3200" i="1" dirty="0" smtClean="0">
                <a:solidFill>
                  <a:srgbClr val="00B0F0"/>
                </a:solidFill>
                <a:cs typeface="Arial" charset="0"/>
              </a:rPr>
              <a:t>See it / Name it / Check it - SNCit! </a:t>
            </a:r>
          </a:p>
          <a:p>
            <a:pPr eaLnBrk="1" hangingPunct="1">
              <a:buFont typeface="Arial" panose="020B0604020202020204" pitchFamily="34" charset="0"/>
              <a:buChar char="•"/>
              <a:defRPr/>
            </a:pPr>
            <a:r>
              <a:rPr lang="en-CA" altLang="en-US" sz="2800" dirty="0" smtClean="0">
                <a:solidFill>
                  <a:srgbClr val="000000"/>
                </a:solidFill>
                <a:cs typeface="Arial" charset="0"/>
              </a:rPr>
              <a:t>Turn </a:t>
            </a:r>
            <a:r>
              <a:rPr lang="en-CA" altLang="en-US" sz="2800" dirty="0">
                <a:solidFill>
                  <a:srgbClr val="000000"/>
                </a:solidFill>
                <a:cs typeface="Arial" charset="0"/>
              </a:rPr>
              <a:t>to the person next to you</a:t>
            </a:r>
          </a:p>
          <a:p>
            <a:pPr lvl="1" eaLnBrk="1" hangingPunct="1">
              <a:defRPr/>
            </a:pPr>
            <a:r>
              <a:rPr lang="en-CA" altLang="en-US" dirty="0">
                <a:solidFill>
                  <a:srgbClr val="000000"/>
                </a:solidFill>
                <a:cs typeface="Arial" charset="0"/>
              </a:rPr>
              <a:t>One of you is the woman in the supermarket </a:t>
            </a:r>
          </a:p>
          <a:p>
            <a:pPr lvl="1" eaLnBrk="1" hangingPunct="1">
              <a:defRPr/>
            </a:pPr>
            <a:r>
              <a:rPr lang="en-CA" altLang="en-US" dirty="0">
                <a:solidFill>
                  <a:srgbClr val="000000"/>
                </a:solidFill>
                <a:cs typeface="Arial" charset="0"/>
              </a:rPr>
              <a:t>One of you is the neighbour</a:t>
            </a:r>
          </a:p>
          <a:p>
            <a:pPr eaLnBrk="1" hangingPunct="1">
              <a:defRPr/>
            </a:pPr>
            <a:r>
              <a:rPr lang="en-CA" altLang="en-US" sz="2800" dirty="0">
                <a:solidFill>
                  <a:srgbClr val="01AEF0"/>
                </a:solidFill>
                <a:cs typeface="Arial" charset="0"/>
              </a:rPr>
              <a:t>Have a </a:t>
            </a:r>
            <a:r>
              <a:rPr lang="en-CA" altLang="en-US" sz="2800" dirty="0" err="1">
                <a:solidFill>
                  <a:srgbClr val="01AEF0"/>
                </a:solidFill>
                <a:cs typeface="Arial" charset="0"/>
              </a:rPr>
              <a:t>SNCit</a:t>
            </a:r>
            <a:r>
              <a:rPr lang="en-CA" altLang="en-US" sz="2800" dirty="0">
                <a:solidFill>
                  <a:srgbClr val="01AEF0"/>
                </a:solidFill>
                <a:cs typeface="Arial" charset="0"/>
              </a:rPr>
              <a:t> conversation</a:t>
            </a:r>
          </a:p>
          <a:p>
            <a:pPr lvl="1" eaLnBrk="1" hangingPunct="1">
              <a:defRPr/>
            </a:pPr>
            <a:r>
              <a:rPr lang="en-CA" altLang="en-US" dirty="0">
                <a:cs typeface="Arial" charset="0"/>
              </a:rPr>
              <a:t>Name your concern</a:t>
            </a:r>
          </a:p>
          <a:p>
            <a:pPr lvl="1" eaLnBrk="1" hangingPunct="1">
              <a:defRPr/>
            </a:pPr>
            <a:r>
              <a:rPr lang="en-CA" altLang="en-US" dirty="0">
                <a:cs typeface="Arial" charset="0"/>
              </a:rPr>
              <a:t>Check if she is okay</a:t>
            </a:r>
          </a:p>
          <a:p>
            <a:pPr eaLnBrk="1" hangingPunct="1">
              <a:defRPr/>
            </a:pPr>
            <a:r>
              <a:rPr lang="en-CA" altLang="en-US" sz="2800" dirty="0">
                <a:solidFill>
                  <a:srgbClr val="000000"/>
                </a:solidFill>
                <a:cs typeface="Arial" charset="0"/>
              </a:rPr>
              <a:t>Reverse roles, do the same thing</a:t>
            </a:r>
          </a:p>
          <a:p>
            <a:pPr eaLnBrk="1" hangingPunct="1">
              <a:defRPr/>
            </a:pPr>
            <a:r>
              <a:rPr lang="en-CA" altLang="en-US" sz="2800" dirty="0">
                <a:solidFill>
                  <a:srgbClr val="000000"/>
                </a:solidFill>
                <a:cs typeface="Arial" charset="0"/>
              </a:rPr>
              <a:t>Go!</a:t>
            </a:r>
          </a:p>
          <a:p>
            <a:pPr marL="457200" lvl="1" indent="0" eaLnBrk="1" hangingPunct="1">
              <a:buNone/>
              <a:defRPr/>
            </a:pPr>
            <a:endParaRPr lang="en-CA" altLang="en-US" sz="2800" dirty="0" smtClean="0">
              <a:cs typeface="Arial" charset="0"/>
            </a:endParaRPr>
          </a:p>
          <a:p>
            <a:pPr lvl="1" eaLnBrk="1" hangingPunct="1">
              <a:defRPr/>
            </a:pPr>
            <a:endParaRPr lang="en-CA" altLang="en-US" sz="2800" dirty="0" smtClean="0">
              <a:solidFill>
                <a:srgbClr val="000000"/>
              </a:solidFill>
              <a:cs typeface="Arial" charset="0"/>
            </a:endParaRPr>
          </a:p>
          <a:p>
            <a:pPr eaLnBrk="1" hangingPunct="1">
              <a:buFontTx/>
              <a:buNone/>
              <a:defRPr/>
            </a:pPr>
            <a:endParaRPr lang="en-CA" altLang="en-US" sz="3600" dirty="0" smtClean="0">
              <a:solidFill>
                <a:srgbClr val="000000"/>
              </a:solidFill>
              <a:cs typeface="Arial" charset="0"/>
            </a:endParaRPr>
          </a:p>
        </p:txBody>
      </p:sp>
      <p:sp>
        <p:nvSpPr>
          <p:cNvPr id="3" name="Rectangle 2"/>
          <p:cNvSpPr/>
          <p:nvPr/>
        </p:nvSpPr>
        <p:spPr>
          <a:xfrm>
            <a:off x="0" y="866775"/>
            <a:ext cx="9144000" cy="708026"/>
          </a:xfrm>
          <a:prstGeom prst="rect">
            <a:avLst/>
          </a:prstGeom>
        </p:spPr>
        <p:txBody>
          <a:bodyPr wrap="square">
            <a:spAutoFit/>
          </a:bodyPr>
          <a:lstStyle/>
          <a:p>
            <a:pPr algn="ctr">
              <a:defRPr/>
            </a:pPr>
            <a:r>
              <a:rPr lang="en-CA" sz="4000" b="1" i="1" kern="0" dirty="0">
                <a:solidFill>
                  <a:srgbClr val="002060"/>
                </a:solidFill>
                <a:latin typeface="Arial" charset="0"/>
                <a:ea typeface="ヒラギノ角ゴ Pro W3"/>
                <a:cs typeface="Arial" charset="0"/>
              </a:rPr>
              <a:t>Let’s Practice</a:t>
            </a:r>
            <a:endParaRPr lang="en-CA" b="1" dirty="0">
              <a:solidFill>
                <a:srgbClr val="002060"/>
              </a:solidFill>
              <a:latin typeface="Arial" charset="0"/>
            </a:endParaRPr>
          </a:p>
        </p:txBody>
      </p:sp>
    </p:spTree>
    <p:extLst>
      <p:ext uri="{BB962C8B-B14F-4D97-AF65-F5344CB8AC3E}">
        <p14:creationId xmlns:p14="http://schemas.microsoft.com/office/powerpoint/2010/main" val="1944464674"/>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4"/>
          <p:cNvSpPr>
            <a:spLocks noGrp="1" noChangeArrowheads="1"/>
          </p:cNvSpPr>
          <p:nvPr>
            <p:ph type="title" idx="4294967295"/>
          </p:nvPr>
        </p:nvSpPr>
        <p:spPr>
          <a:xfrm>
            <a:off x="38100" y="914400"/>
            <a:ext cx="91059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CA" altLang="en-US" b="1" dirty="0" smtClean="0">
                <a:solidFill>
                  <a:srgbClr val="002060"/>
                </a:solidFill>
                <a:latin typeface="Arial" panose="020B0604020202020204" pitchFamily="34" charset="0"/>
                <a:cs typeface="Arial" panose="020B0604020202020204" pitchFamily="34" charset="0"/>
              </a:rPr>
              <a:t>Why Doesn’t She Leave? </a:t>
            </a:r>
            <a:br>
              <a:rPr lang="en-CA" altLang="en-US" b="1" dirty="0" smtClean="0">
                <a:solidFill>
                  <a:srgbClr val="002060"/>
                </a:solidFill>
                <a:latin typeface="Arial" panose="020B0604020202020204" pitchFamily="34" charset="0"/>
                <a:cs typeface="Arial" panose="020B0604020202020204" pitchFamily="34" charset="0"/>
              </a:rPr>
            </a:br>
            <a:endParaRPr lang="en-CA" altLang="en-US" b="1" dirty="0" smtClean="0">
              <a:solidFill>
                <a:srgbClr val="002060"/>
              </a:solidFill>
              <a:latin typeface="Arial" panose="020B0604020202020204" pitchFamily="34" charset="0"/>
              <a:cs typeface="Arial" panose="020B0604020202020204" pitchFamily="34" charset="0"/>
            </a:endParaRPr>
          </a:p>
        </p:txBody>
      </p:sp>
      <p:sp>
        <p:nvSpPr>
          <p:cNvPr id="61443" name="Rectangle 5"/>
          <p:cNvSpPr>
            <a:spLocks noChangeArrowheads="1"/>
          </p:cNvSpPr>
          <p:nvPr/>
        </p:nvSpPr>
        <p:spPr bwMode="auto">
          <a:xfrm>
            <a:off x="381000" y="1676400"/>
            <a:ext cx="84582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har char="•"/>
              <a:defRPr sz="2200">
                <a:solidFill>
                  <a:schemeClr val="tx1"/>
                </a:solidFill>
                <a:latin typeface="Arial" panose="020B0604020202020204" pitchFamily="34" charset="0"/>
                <a:ea typeface="ヒラギノ角ゴ Pro W3" pitchFamily="-9" charset="-128"/>
              </a:defRPr>
            </a:lvl1pPr>
            <a:lvl2pPr marL="742950" indent="-285750">
              <a:spcBef>
                <a:spcPct val="20000"/>
              </a:spcBef>
              <a:buChar char="–"/>
              <a:defRPr>
                <a:solidFill>
                  <a:schemeClr val="tx1"/>
                </a:solidFill>
                <a:latin typeface="Arial" panose="020B0604020202020204" pitchFamily="34" charset="0"/>
                <a:ea typeface="ヒラギノ角ゴ Pro W3" pitchFamily="-9" charset="-128"/>
              </a:defRPr>
            </a:lvl2pPr>
            <a:lvl3pPr marL="1143000" indent="-228600">
              <a:spcBef>
                <a:spcPct val="20000"/>
              </a:spcBef>
              <a:buChar char="•"/>
              <a:defRPr sz="1600">
                <a:solidFill>
                  <a:schemeClr val="tx1"/>
                </a:solidFill>
                <a:latin typeface="Arial" panose="020B0604020202020204" pitchFamily="34" charset="0"/>
                <a:ea typeface="ヒラギノ角ゴ Pro W3" pitchFamily="-9" charset="-128"/>
              </a:defRPr>
            </a:lvl3pPr>
            <a:lvl4pPr marL="1600200" indent="-228600">
              <a:spcBef>
                <a:spcPct val="20000"/>
              </a:spcBef>
              <a:buChar char="–"/>
              <a:defRPr sz="1400">
                <a:solidFill>
                  <a:schemeClr val="tx1"/>
                </a:solidFill>
                <a:latin typeface="Arial" panose="020B0604020202020204" pitchFamily="34" charset="0"/>
                <a:ea typeface="ヒラギノ角ゴ Pro W3" pitchFamily="-9" charset="-128"/>
              </a:defRPr>
            </a:lvl4pPr>
            <a:lvl5pPr marL="2057400" indent="-228600">
              <a:spcBef>
                <a:spcPct val="20000"/>
              </a:spcBef>
              <a:buChar char="»"/>
              <a:defRPr sz="1400">
                <a:solidFill>
                  <a:schemeClr val="tx1"/>
                </a:solidFill>
                <a:latin typeface="Arial" panose="020B0604020202020204" pitchFamily="34" charset="0"/>
                <a:ea typeface="ヒラギノ角ゴ Pro W3" pitchFamily="-9"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9pPr>
          </a:lstStyle>
          <a:p>
            <a:pPr>
              <a:buFontTx/>
              <a:buNone/>
            </a:pPr>
            <a:r>
              <a:rPr lang="en-CA" altLang="en-US" sz="2800" b="1" dirty="0">
                <a:solidFill>
                  <a:srgbClr val="000000"/>
                </a:solidFill>
                <a:cs typeface="Arial" panose="020B0604020202020204" pitchFamily="34" charset="0"/>
              </a:rPr>
              <a:t>Understanding the Traps: </a:t>
            </a:r>
          </a:p>
          <a:p>
            <a:r>
              <a:rPr lang="en-US" altLang="en-US" sz="2800" dirty="0">
                <a:solidFill>
                  <a:srgbClr val="000000"/>
                </a:solidFill>
                <a:cs typeface="Arial" panose="020B0604020202020204" pitchFamily="34" charset="0"/>
              </a:rPr>
              <a:t>History of abuse – grew up in abusive home</a:t>
            </a:r>
          </a:p>
          <a:p>
            <a:r>
              <a:rPr lang="en-US" altLang="en-US" sz="2800" dirty="0">
                <a:solidFill>
                  <a:srgbClr val="000000"/>
                </a:solidFill>
                <a:cs typeface="Arial" panose="020B0604020202020204" pitchFamily="34" charset="0"/>
              </a:rPr>
              <a:t>Afraid to be on her own</a:t>
            </a:r>
          </a:p>
          <a:p>
            <a:r>
              <a:rPr lang="en-US" altLang="en-US" sz="2800" dirty="0">
                <a:solidFill>
                  <a:srgbClr val="000000"/>
                </a:solidFill>
                <a:cs typeface="Arial" panose="020B0604020202020204" pitchFamily="34" charset="0"/>
              </a:rPr>
              <a:t>Blames herself for the abuse</a:t>
            </a:r>
          </a:p>
          <a:p>
            <a:r>
              <a:rPr lang="en-US" altLang="en-US" sz="2800" dirty="0">
                <a:solidFill>
                  <a:srgbClr val="000000"/>
                </a:solidFill>
                <a:cs typeface="Arial" panose="020B0604020202020204" pitchFamily="34" charset="0"/>
              </a:rPr>
              <a:t>Economic uncertainty - poverty</a:t>
            </a:r>
          </a:p>
          <a:p>
            <a:r>
              <a:rPr lang="en-US" altLang="en-US" sz="2800" dirty="0">
                <a:solidFill>
                  <a:srgbClr val="000000"/>
                </a:solidFill>
                <a:cs typeface="Arial" panose="020B0604020202020204" pitchFamily="34" charset="0"/>
              </a:rPr>
              <a:t>She loves him – believes he can change</a:t>
            </a:r>
          </a:p>
          <a:p>
            <a:r>
              <a:rPr lang="en-US" altLang="en-US" sz="2800" dirty="0">
                <a:solidFill>
                  <a:srgbClr val="000000"/>
                </a:solidFill>
                <a:cs typeface="Arial" panose="020B0604020202020204" pitchFamily="34" charset="0"/>
              </a:rPr>
              <a:t>She doesn’t want to move the children</a:t>
            </a:r>
          </a:p>
          <a:p>
            <a:r>
              <a:rPr lang="en-US" altLang="en-US" sz="2800" dirty="0">
                <a:solidFill>
                  <a:srgbClr val="000000"/>
                </a:solidFill>
                <a:cs typeface="Arial" panose="020B0604020202020204" pitchFamily="34" charset="0"/>
              </a:rPr>
              <a:t>Pressure from her family / cultural norms</a:t>
            </a:r>
          </a:p>
        </p:txBody>
      </p:sp>
    </p:spTree>
    <p:extLst>
      <p:ext uri="{BB962C8B-B14F-4D97-AF65-F5344CB8AC3E}">
        <p14:creationId xmlns:p14="http://schemas.microsoft.com/office/powerpoint/2010/main" val="29488259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ChangeArrowheads="1"/>
          </p:cNvSpPr>
          <p:nvPr/>
        </p:nvSpPr>
        <p:spPr bwMode="auto">
          <a:xfrm>
            <a:off x="185737" y="1828800"/>
            <a:ext cx="8458200" cy="477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200">
                <a:solidFill>
                  <a:schemeClr val="tx1"/>
                </a:solidFill>
                <a:latin typeface="Arial" panose="020B0604020202020204" pitchFamily="34" charset="0"/>
                <a:ea typeface="ヒラギノ角ゴ Pro W3" pitchFamily="-9" charset="-128"/>
              </a:defRPr>
            </a:lvl1pPr>
            <a:lvl2pPr>
              <a:spcBef>
                <a:spcPct val="20000"/>
              </a:spcBef>
              <a:buChar char="–"/>
              <a:defRPr>
                <a:solidFill>
                  <a:schemeClr val="tx1"/>
                </a:solidFill>
                <a:latin typeface="Arial" panose="020B0604020202020204" pitchFamily="34" charset="0"/>
                <a:ea typeface="ヒラギノ角ゴ Pro W3" pitchFamily="-9" charset="-128"/>
              </a:defRPr>
            </a:lvl2pPr>
            <a:lvl3pPr marL="1143000" indent="-228600">
              <a:spcBef>
                <a:spcPct val="20000"/>
              </a:spcBef>
              <a:buChar char="•"/>
              <a:defRPr sz="1600">
                <a:solidFill>
                  <a:schemeClr val="tx1"/>
                </a:solidFill>
                <a:latin typeface="Arial" panose="020B0604020202020204" pitchFamily="34" charset="0"/>
                <a:ea typeface="ヒラギノ角ゴ Pro W3" pitchFamily="-9" charset="-128"/>
              </a:defRPr>
            </a:lvl3pPr>
            <a:lvl4pPr marL="1600200" indent="-228600">
              <a:spcBef>
                <a:spcPct val="20000"/>
              </a:spcBef>
              <a:buChar char="–"/>
              <a:defRPr sz="1400">
                <a:solidFill>
                  <a:schemeClr val="tx1"/>
                </a:solidFill>
                <a:latin typeface="Arial" panose="020B0604020202020204" pitchFamily="34" charset="0"/>
                <a:ea typeface="ヒラギノ角ゴ Pro W3" pitchFamily="-9" charset="-128"/>
              </a:defRPr>
            </a:lvl4pPr>
            <a:lvl5pPr marL="2057400" indent="-228600">
              <a:spcBef>
                <a:spcPct val="20000"/>
              </a:spcBef>
              <a:buChar char="»"/>
              <a:defRPr sz="1400">
                <a:solidFill>
                  <a:schemeClr val="tx1"/>
                </a:solidFill>
                <a:latin typeface="Arial" panose="020B0604020202020204" pitchFamily="34" charset="0"/>
                <a:ea typeface="ヒラギノ角ゴ Pro W3" pitchFamily="-9"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9pPr>
          </a:lstStyle>
          <a:p>
            <a:pPr>
              <a:lnSpc>
                <a:spcPct val="80000"/>
              </a:lnSpc>
              <a:spcBef>
                <a:spcPct val="0"/>
              </a:spcBef>
              <a:buClr>
                <a:srgbClr val="FDD74D"/>
              </a:buClr>
              <a:buFontTx/>
              <a:buNone/>
            </a:pPr>
            <a:r>
              <a:rPr lang="en-CA" altLang="en-US" sz="2800" dirty="0">
                <a:solidFill>
                  <a:srgbClr val="000000"/>
                </a:solidFill>
                <a:cs typeface="Arial" panose="020B0604020202020204" pitchFamily="34" charset="0"/>
              </a:rPr>
              <a:t>According to police, men (49%) and women (51%) </a:t>
            </a:r>
          </a:p>
          <a:p>
            <a:pPr>
              <a:lnSpc>
                <a:spcPct val="80000"/>
              </a:lnSpc>
              <a:spcBef>
                <a:spcPct val="0"/>
              </a:spcBef>
              <a:buClr>
                <a:srgbClr val="FDD74D"/>
              </a:buClr>
              <a:buFontTx/>
              <a:buNone/>
            </a:pPr>
            <a:r>
              <a:rPr lang="en-CA" altLang="en-US" sz="2800" dirty="0">
                <a:solidFill>
                  <a:srgbClr val="000000"/>
                </a:solidFill>
                <a:cs typeface="Arial" panose="020B0604020202020204" pitchFamily="34" charset="0"/>
              </a:rPr>
              <a:t>in Canada are equally at risk of violent victimization.</a:t>
            </a:r>
          </a:p>
          <a:p>
            <a:pPr algn="r">
              <a:lnSpc>
                <a:spcPct val="80000"/>
              </a:lnSpc>
              <a:spcBef>
                <a:spcPts val="600"/>
              </a:spcBef>
              <a:spcAft>
                <a:spcPts val="600"/>
              </a:spcAft>
              <a:buClr>
                <a:srgbClr val="FDD74D"/>
              </a:buClr>
              <a:buFontTx/>
              <a:buNone/>
            </a:pPr>
            <a:r>
              <a:rPr lang="en-CA" altLang="en-US" sz="2800" dirty="0">
                <a:solidFill>
                  <a:srgbClr val="000000"/>
                </a:solidFill>
                <a:cs typeface="Arial" panose="020B0604020202020204" pitchFamily="34" charset="0"/>
              </a:rPr>
              <a:t>Stats Canada 2008</a:t>
            </a:r>
          </a:p>
          <a:p>
            <a:pPr>
              <a:lnSpc>
                <a:spcPct val="80000"/>
              </a:lnSpc>
              <a:spcBef>
                <a:spcPts val="600"/>
              </a:spcBef>
              <a:spcAft>
                <a:spcPts val="600"/>
              </a:spcAft>
              <a:buClr>
                <a:srgbClr val="FDD74D"/>
              </a:buClr>
              <a:buFontTx/>
              <a:buNone/>
            </a:pPr>
            <a:endParaRPr lang="en-CA" altLang="en-US" sz="800" dirty="0">
              <a:solidFill>
                <a:srgbClr val="000000"/>
              </a:solidFill>
              <a:cs typeface="Arial" panose="020B0604020202020204" pitchFamily="34" charset="0"/>
            </a:endParaRPr>
          </a:p>
          <a:p>
            <a:pPr>
              <a:lnSpc>
                <a:spcPct val="80000"/>
              </a:lnSpc>
              <a:spcBef>
                <a:spcPts val="600"/>
              </a:spcBef>
              <a:spcAft>
                <a:spcPts val="600"/>
              </a:spcAft>
              <a:buClr>
                <a:srgbClr val="FDD74D"/>
              </a:buClr>
              <a:buFontTx/>
              <a:buNone/>
            </a:pPr>
            <a:r>
              <a:rPr lang="en-CA" altLang="en-US" sz="2800" dirty="0">
                <a:solidFill>
                  <a:srgbClr val="000000"/>
                </a:solidFill>
                <a:cs typeface="Arial" panose="020B0604020202020204" pitchFamily="34" charset="0"/>
              </a:rPr>
              <a:t>1999 General Social Survey - 8% of women and 7% of men reported at least one incident of domestic violence. 	</a:t>
            </a:r>
          </a:p>
          <a:p>
            <a:pPr algn="r">
              <a:lnSpc>
                <a:spcPct val="80000"/>
              </a:lnSpc>
              <a:spcBef>
                <a:spcPts val="600"/>
              </a:spcBef>
              <a:spcAft>
                <a:spcPts val="600"/>
              </a:spcAft>
              <a:buClr>
                <a:srgbClr val="FDD74D"/>
              </a:buClr>
              <a:buFontTx/>
              <a:buNone/>
            </a:pPr>
            <a:r>
              <a:rPr lang="en-CA" altLang="en-US" sz="2800" dirty="0">
                <a:solidFill>
                  <a:srgbClr val="000000"/>
                </a:solidFill>
                <a:cs typeface="Arial" panose="020B0604020202020204" pitchFamily="34" charset="0"/>
              </a:rPr>
              <a:t>Stats Canada</a:t>
            </a:r>
          </a:p>
          <a:p>
            <a:pPr algn="r">
              <a:lnSpc>
                <a:spcPct val="80000"/>
              </a:lnSpc>
              <a:spcBef>
                <a:spcPts val="600"/>
              </a:spcBef>
              <a:spcAft>
                <a:spcPts val="600"/>
              </a:spcAft>
              <a:buClr>
                <a:srgbClr val="FDD74D"/>
              </a:buClr>
              <a:buFontTx/>
              <a:buNone/>
            </a:pPr>
            <a:endParaRPr lang="en-CA" altLang="en-US" sz="2800" dirty="0">
              <a:solidFill>
                <a:srgbClr val="000000"/>
              </a:solidFill>
              <a:cs typeface="Arial" panose="020B0604020202020204" pitchFamily="34" charset="0"/>
            </a:endParaRPr>
          </a:p>
          <a:p>
            <a:pPr>
              <a:lnSpc>
                <a:spcPct val="80000"/>
              </a:lnSpc>
              <a:spcBef>
                <a:spcPts val="600"/>
              </a:spcBef>
              <a:spcAft>
                <a:spcPts val="600"/>
              </a:spcAft>
              <a:buClr>
                <a:srgbClr val="FDD74D"/>
              </a:buClr>
              <a:buFontTx/>
              <a:buNone/>
            </a:pPr>
            <a:r>
              <a:rPr lang="en-CA" altLang="en-US" sz="2800" dirty="0">
                <a:solidFill>
                  <a:srgbClr val="000000"/>
                </a:solidFill>
                <a:cs typeface="Arial" panose="020B0604020202020204" pitchFamily="34" charset="0"/>
              </a:rPr>
              <a:t> </a:t>
            </a:r>
            <a:r>
              <a:rPr lang="en-CA" altLang="en-US" sz="2800" i="1" dirty="0">
                <a:solidFill>
                  <a:srgbClr val="000000"/>
                </a:solidFill>
                <a:cs typeface="Arial" panose="020B0604020202020204" pitchFamily="34" charset="0"/>
              </a:rPr>
              <a:t>…but prevalence rates do not tell the whole story. </a:t>
            </a:r>
          </a:p>
          <a:p>
            <a:pPr lvl="1">
              <a:lnSpc>
                <a:spcPct val="80000"/>
              </a:lnSpc>
              <a:spcBef>
                <a:spcPct val="50000"/>
              </a:spcBef>
              <a:buClr>
                <a:srgbClr val="FDD74D"/>
              </a:buClr>
              <a:buFontTx/>
              <a:buNone/>
            </a:pPr>
            <a:endParaRPr lang="en-US" altLang="en-US" sz="2800" dirty="0">
              <a:solidFill>
                <a:srgbClr val="000000"/>
              </a:solidFill>
              <a:cs typeface="Arial" panose="020B0604020202020204" pitchFamily="34" charset="0"/>
            </a:endParaRPr>
          </a:p>
        </p:txBody>
      </p:sp>
      <p:sp>
        <p:nvSpPr>
          <p:cNvPr id="10243" name="Rectangle 3"/>
          <p:cNvSpPr>
            <a:spLocks noChangeArrowheads="1"/>
          </p:cNvSpPr>
          <p:nvPr/>
        </p:nvSpPr>
        <p:spPr bwMode="auto">
          <a:xfrm>
            <a:off x="185737" y="990600"/>
            <a:ext cx="8915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200">
                <a:solidFill>
                  <a:schemeClr val="tx1"/>
                </a:solidFill>
                <a:latin typeface="Arial" panose="020B0604020202020204" pitchFamily="34" charset="0"/>
                <a:ea typeface="ヒラギノ角ゴ Pro W3" pitchFamily="-9" charset="-128"/>
              </a:defRPr>
            </a:lvl1pPr>
            <a:lvl2pPr marL="742950" indent="-285750">
              <a:spcBef>
                <a:spcPct val="20000"/>
              </a:spcBef>
              <a:buChar char="–"/>
              <a:defRPr>
                <a:solidFill>
                  <a:schemeClr val="tx1"/>
                </a:solidFill>
                <a:latin typeface="Arial" panose="020B0604020202020204" pitchFamily="34" charset="0"/>
                <a:ea typeface="ヒラギノ角ゴ Pro W3" pitchFamily="-9" charset="-128"/>
              </a:defRPr>
            </a:lvl2pPr>
            <a:lvl3pPr marL="1143000" indent="-228600">
              <a:spcBef>
                <a:spcPct val="20000"/>
              </a:spcBef>
              <a:buChar char="•"/>
              <a:defRPr sz="1600">
                <a:solidFill>
                  <a:schemeClr val="tx1"/>
                </a:solidFill>
                <a:latin typeface="Arial" panose="020B0604020202020204" pitchFamily="34" charset="0"/>
                <a:ea typeface="ヒラギノ角ゴ Pro W3" pitchFamily="-9" charset="-128"/>
              </a:defRPr>
            </a:lvl3pPr>
            <a:lvl4pPr marL="1600200" indent="-228600">
              <a:spcBef>
                <a:spcPct val="20000"/>
              </a:spcBef>
              <a:buChar char="–"/>
              <a:defRPr sz="1400">
                <a:solidFill>
                  <a:schemeClr val="tx1"/>
                </a:solidFill>
                <a:latin typeface="Arial" panose="020B0604020202020204" pitchFamily="34" charset="0"/>
                <a:ea typeface="ヒラギノ角ゴ Pro W3" pitchFamily="-9" charset="-128"/>
              </a:defRPr>
            </a:lvl4pPr>
            <a:lvl5pPr marL="2057400" indent="-228600">
              <a:spcBef>
                <a:spcPct val="20000"/>
              </a:spcBef>
              <a:buChar char="»"/>
              <a:defRPr sz="1400">
                <a:solidFill>
                  <a:schemeClr val="tx1"/>
                </a:solidFill>
                <a:latin typeface="Arial" panose="020B0604020202020204" pitchFamily="34" charset="0"/>
                <a:ea typeface="ヒラギノ角ゴ Pro W3" pitchFamily="-9"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9pPr>
          </a:lstStyle>
          <a:p>
            <a:pPr algn="ctr">
              <a:spcBef>
                <a:spcPct val="0"/>
              </a:spcBef>
              <a:buFontTx/>
              <a:buNone/>
            </a:pPr>
            <a:r>
              <a:rPr lang="en-US" altLang="en-US" sz="3200" b="1" kern="0" dirty="0">
                <a:solidFill>
                  <a:srgbClr val="321959"/>
                </a:solidFill>
                <a:latin typeface="Arial" pitchFamily="-65" charset="0"/>
                <a:ea typeface="Arial" pitchFamily="-65" charset="0"/>
                <a:cs typeface="Arial" pitchFamily="-65" charset="0"/>
              </a:rPr>
              <a:t>Gender</a:t>
            </a:r>
            <a:r>
              <a:rPr lang="en-US" altLang="en-US" sz="3200" b="1" i="1" dirty="0">
                <a:solidFill>
                  <a:schemeClr val="bg1"/>
                </a:solidFill>
                <a:cs typeface="Arial" panose="020B0604020202020204" pitchFamily="34" charset="0"/>
              </a:rPr>
              <a:t> </a:t>
            </a:r>
            <a:r>
              <a:rPr lang="en-US" altLang="en-US" sz="3200" b="1" kern="0" dirty="0">
                <a:solidFill>
                  <a:srgbClr val="321959"/>
                </a:solidFill>
                <a:latin typeface="Arial" pitchFamily="-65" charset="0"/>
                <a:ea typeface="Arial" pitchFamily="-65" charset="0"/>
                <a:cs typeface="Arial" pitchFamily="-65" charset="0"/>
              </a:rPr>
              <a:t>Differences</a:t>
            </a:r>
          </a:p>
        </p:txBody>
      </p:sp>
    </p:spTree>
    <p:extLst>
      <p:ext uri="{BB962C8B-B14F-4D97-AF65-F5344CB8AC3E}">
        <p14:creationId xmlns:p14="http://schemas.microsoft.com/office/powerpoint/2010/main" val="33252051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5123">
                                            <p:txEl>
                                              <p:pRg st="7" end="7"/>
                                            </p:txEl>
                                          </p:spTgt>
                                        </p:tgtEl>
                                        <p:attrNameLst>
                                          <p:attrName>style.visibility</p:attrName>
                                        </p:attrNameLst>
                                      </p:cBhvr>
                                      <p:to>
                                        <p:strVal val="visible"/>
                                      </p:to>
                                    </p:set>
                                    <p:anim calcmode="lin" valueType="num">
                                      <p:cBhvr additive="base">
                                        <p:cTn id="7" dur="500" fill="hold"/>
                                        <p:tgtEl>
                                          <p:spTgt spid="5123">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3">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031"/>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6781800" y="2482851"/>
            <a:ext cx="1617662" cy="34925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3491" name="Rectangle 2"/>
          <p:cNvSpPr>
            <a:spLocks noGrp="1" noChangeArrowheads="1"/>
          </p:cNvSpPr>
          <p:nvPr>
            <p:ph type="title" idx="4294967295"/>
          </p:nvPr>
        </p:nvSpPr>
        <p:spPr>
          <a:xfrm>
            <a:off x="533400" y="1077913"/>
            <a:ext cx="8229600" cy="5683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en-CA" altLang="en-US" b="1" dirty="0" smtClean="0">
                <a:solidFill>
                  <a:srgbClr val="002060"/>
                </a:solidFill>
                <a:latin typeface="Arial" panose="020B0604020202020204" pitchFamily="34" charset="0"/>
                <a:cs typeface="Arial" panose="020B0604020202020204" pitchFamily="34" charset="0"/>
              </a:rPr>
              <a:t>Safety Planning</a:t>
            </a:r>
            <a:endParaRPr lang="en-US" altLang="en-US" b="1" dirty="0" smtClean="0">
              <a:solidFill>
                <a:srgbClr val="002060"/>
              </a:solidFill>
              <a:latin typeface="Arial" panose="020B0604020202020204" pitchFamily="34" charset="0"/>
              <a:cs typeface="Arial" panose="020B0604020202020204" pitchFamily="34" charset="0"/>
            </a:endParaRPr>
          </a:p>
        </p:txBody>
      </p:sp>
      <p:sp>
        <p:nvSpPr>
          <p:cNvPr id="44038" name="Rectangle 18"/>
          <p:cNvSpPr>
            <a:spLocks noChangeArrowheads="1"/>
          </p:cNvSpPr>
          <p:nvPr/>
        </p:nvSpPr>
        <p:spPr bwMode="auto">
          <a:xfrm>
            <a:off x="322262" y="1817689"/>
            <a:ext cx="80772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CA" sz="2800" dirty="0">
                <a:solidFill>
                  <a:prstClr val="black"/>
                </a:solidFill>
                <a:latin typeface="Arial" charset="0"/>
                <a:cs typeface="Arial" charset="0"/>
              </a:rPr>
              <a:t>The goal is not to get her to leave – it’s safety!</a:t>
            </a:r>
          </a:p>
          <a:p>
            <a:pPr marL="72000" indent="-279400">
              <a:spcBef>
                <a:spcPct val="50000"/>
              </a:spcBef>
              <a:buFont typeface="Arial" charset="0"/>
              <a:buChar char="•"/>
              <a:defRPr/>
            </a:pPr>
            <a:r>
              <a:rPr lang="en-CA" sz="2800" dirty="0">
                <a:solidFill>
                  <a:prstClr val="black"/>
                </a:solidFill>
                <a:latin typeface="Arial" charset="0"/>
                <a:cs typeface="Arial" charset="0"/>
              </a:rPr>
              <a:t>Staying in the Relationship</a:t>
            </a:r>
          </a:p>
          <a:p>
            <a:pPr marL="72000" indent="-279400">
              <a:spcBef>
                <a:spcPct val="50000"/>
              </a:spcBef>
              <a:buFont typeface="Arial" charset="0"/>
              <a:buChar char="•"/>
              <a:defRPr/>
            </a:pPr>
            <a:r>
              <a:rPr lang="en-CA" sz="2800" dirty="0">
                <a:solidFill>
                  <a:prstClr val="black"/>
                </a:solidFill>
                <a:latin typeface="Arial" charset="0"/>
                <a:cs typeface="Arial" charset="0"/>
              </a:rPr>
              <a:t>Getting Ready to Leave</a:t>
            </a:r>
          </a:p>
          <a:p>
            <a:pPr marL="72000" indent="-279400">
              <a:spcBef>
                <a:spcPct val="50000"/>
              </a:spcBef>
              <a:buFont typeface="Arial" charset="0"/>
              <a:buChar char="•"/>
              <a:defRPr/>
            </a:pPr>
            <a:r>
              <a:rPr lang="en-CA" sz="2800" dirty="0">
                <a:solidFill>
                  <a:prstClr val="black"/>
                </a:solidFill>
                <a:latin typeface="Arial" charset="0"/>
                <a:cs typeface="Arial" charset="0"/>
              </a:rPr>
              <a:t>Leaving the Abuser</a:t>
            </a:r>
          </a:p>
          <a:p>
            <a:pPr marL="72000" indent="-279400">
              <a:spcBef>
                <a:spcPct val="50000"/>
              </a:spcBef>
              <a:buFont typeface="Arial" charset="0"/>
              <a:buChar char="•"/>
              <a:defRPr/>
            </a:pPr>
            <a:r>
              <a:rPr lang="en-CA" sz="2800" dirty="0">
                <a:solidFill>
                  <a:prstClr val="black"/>
                </a:solidFill>
                <a:latin typeface="Arial" charset="0"/>
                <a:cs typeface="Arial" charset="0"/>
              </a:rPr>
              <a:t>After Leaving</a:t>
            </a:r>
          </a:p>
          <a:p>
            <a:pPr marL="279400" indent="-279400">
              <a:lnSpc>
                <a:spcPct val="65000"/>
              </a:lnSpc>
              <a:spcBef>
                <a:spcPct val="50000"/>
              </a:spcBef>
              <a:defRPr/>
            </a:pPr>
            <a:endParaRPr lang="en-CA" sz="2800" dirty="0">
              <a:solidFill>
                <a:prstClr val="black"/>
              </a:solidFill>
              <a:latin typeface="Arial" charset="0"/>
              <a:cs typeface="Arial" charset="0"/>
            </a:endParaRPr>
          </a:p>
        </p:txBody>
      </p:sp>
      <p:pic>
        <p:nvPicPr>
          <p:cNvPr id="63493" name="Picture 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4756151"/>
            <a:ext cx="3028950" cy="1219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6688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026"/>
          <p:cNvSpPr>
            <a:spLocks noGrp="1" noChangeArrowheads="1"/>
          </p:cNvSpPr>
          <p:nvPr>
            <p:ph type="title" idx="4294967295"/>
          </p:nvPr>
        </p:nvSpPr>
        <p:spPr>
          <a:xfrm>
            <a:off x="-9525" y="989409"/>
            <a:ext cx="9144000" cy="5334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CA" altLang="en-US" b="1" dirty="0" smtClean="0">
                <a:solidFill>
                  <a:srgbClr val="002060"/>
                </a:solidFill>
                <a:latin typeface="Arial" panose="020B0604020202020204" pitchFamily="34" charset="0"/>
                <a:cs typeface="Arial" panose="020B0604020202020204" pitchFamily="34" charset="0"/>
              </a:rPr>
              <a:t>What Can I Say?</a:t>
            </a:r>
            <a:br>
              <a:rPr lang="en-CA" altLang="en-US" b="1" dirty="0" smtClean="0">
                <a:solidFill>
                  <a:srgbClr val="002060"/>
                </a:solidFill>
                <a:latin typeface="Arial" panose="020B0604020202020204" pitchFamily="34" charset="0"/>
                <a:cs typeface="Arial" panose="020B0604020202020204" pitchFamily="34" charset="0"/>
              </a:rPr>
            </a:br>
            <a:r>
              <a:rPr lang="en-CA" altLang="en-US" dirty="0" smtClean="0">
                <a:solidFill>
                  <a:srgbClr val="002060"/>
                </a:solidFill>
                <a:latin typeface="Arial" panose="020B0604020202020204" pitchFamily="34" charset="0"/>
                <a:cs typeface="Arial" panose="020B0604020202020204" pitchFamily="34" charset="0"/>
              </a:rPr>
              <a:t/>
            </a:r>
            <a:br>
              <a:rPr lang="en-CA" altLang="en-US" dirty="0" smtClean="0">
                <a:solidFill>
                  <a:srgbClr val="002060"/>
                </a:solidFill>
                <a:latin typeface="Arial" panose="020B0604020202020204" pitchFamily="34" charset="0"/>
                <a:cs typeface="Arial" panose="020B0604020202020204" pitchFamily="34" charset="0"/>
              </a:rPr>
            </a:br>
            <a:r>
              <a:rPr lang="en-US" altLang="en-US" dirty="0" smtClean="0">
                <a:solidFill>
                  <a:srgbClr val="002060"/>
                </a:solidFill>
                <a:latin typeface="Arial" panose="020B0604020202020204" pitchFamily="34" charset="0"/>
                <a:cs typeface="Arial" panose="020B0604020202020204" pitchFamily="34" charset="0"/>
              </a:rPr>
              <a:t> </a:t>
            </a:r>
          </a:p>
        </p:txBody>
      </p:sp>
      <p:pic>
        <p:nvPicPr>
          <p:cNvPr id="65539" name="Picture 1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5463" y="1981200"/>
            <a:ext cx="1641475" cy="329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Rectangle 8"/>
          <p:cNvSpPr>
            <a:spLocks noChangeArrowheads="1"/>
          </p:cNvSpPr>
          <p:nvPr/>
        </p:nvSpPr>
        <p:spPr bwMode="auto">
          <a:xfrm>
            <a:off x="457200" y="2438400"/>
            <a:ext cx="6019800" cy="334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buClr>
                <a:prstClr val="black"/>
              </a:buClr>
              <a:buSzPct val="60000"/>
              <a:defRPr/>
            </a:pPr>
            <a:endParaRPr lang="en-US" dirty="0">
              <a:solidFill>
                <a:prstClr val="black"/>
              </a:solidFill>
              <a:latin typeface="Arial" charset="0"/>
              <a:cs typeface="Arial" charset="0"/>
            </a:endParaRPr>
          </a:p>
          <a:p>
            <a:pPr marL="285750" indent="-285750">
              <a:buClr>
                <a:prstClr val="white"/>
              </a:buClr>
              <a:buSzPct val="65000"/>
              <a:buFont typeface="Arial" charset="0"/>
              <a:buChar char="•"/>
              <a:defRPr/>
            </a:pPr>
            <a:r>
              <a:rPr lang="en-US" dirty="0">
                <a:solidFill>
                  <a:prstClr val="black"/>
                </a:solidFill>
                <a:latin typeface="Arial" charset="0"/>
                <a:cs typeface="Arial" charset="0"/>
              </a:rPr>
              <a:t>Approach him when he is calm</a:t>
            </a:r>
          </a:p>
          <a:p>
            <a:pPr marL="742950" lvl="1" indent="-285750">
              <a:buClr>
                <a:prstClr val="white"/>
              </a:buClr>
              <a:buSzPct val="65000"/>
              <a:buFont typeface="Arial" charset="0"/>
              <a:buNone/>
              <a:defRPr/>
            </a:pPr>
            <a:endParaRPr lang="en-US" dirty="0">
              <a:solidFill>
                <a:prstClr val="black"/>
              </a:solidFill>
              <a:latin typeface="Arial" charset="0"/>
              <a:cs typeface="Arial" charset="0"/>
            </a:endParaRPr>
          </a:p>
          <a:p>
            <a:pPr marL="285750" indent="-285750">
              <a:buClr>
                <a:prstClr val="white"/>
              </a:buClr>
              <a:buSzPct val="65000"/>
              <a:buFont typeface="Arial" charset="0"/>
              <a:buChar char="•"/>
              <a:defRPr/>
            </a:pPr>
            <a:r>
              <a:rPr lang="en-US" dirty="0">
                <a:solidFill>
                  <a:prstClr val="black"/>
                </a:solidFill>
                <a:latin typeface="Arial" charset="0"/>
                <a:cs typeface="Arial" charset="0"/>
              </a:rPr>
              <a:t>Tell him that you are concerned for him</a:t>
            </a:r>
          </a:p>
          <a:p>
            <a:pPr marL="285750" indent="-285750">
              <a:buClr>
                <a:prstClr val="white"/>
              </a:buClr>
              <a:buSzPct val="65000"/>
              <a:buFont typeface="Arial" charset="0"/>
              <a:buChar char="•"/>
              <a:defRPr/>
            </a:pPr>
            <a:endParaRPr lang="en-US" dirty="0">
              <a:solidFill>
                <a:prstClr val="black"/>
              </a:solidFill>
              <a:latin typeface="Arial" charset="0"/>
              <a:cs typeface="Arial" charset="0"/>
            </a:endParaRPr>
          </a:p>
          <a:p>
            <a:pPr marL="285750" indent="-285750">
              <a:buClr>
                <a:prstClr val="white"/>
              </a:buClr>
              <a:buSzPct val="65000"/>
              <a:buFont typeface="Arial" charset="0"/>
              <a:buChar char="•"/>
              <a:defRPr/>
            </a:pPr>
            <a:r>
              <a:rPr lang="en-US" dirty="0">
                <a:solidFill>
                  <a:prstClr val="black"/>
                </a:solidFill>
                <a:latin typeface="Arial" charset="0"/>
                <a:cs typeface="Arial" charset="0"/>
              </a:rPr>
              <a:t>Recognize that confrontational, argumentative approaches may make the situation worse and put her at higher risk</a:t>
            </a:r>
          </a:p>
        </p:txBody>
      </p:sp>
      <p:sp>
        <p:nvSpPr>
          <p:cNvPr id="65541" name="Rectangle 1"/>
          <p:cNvSpPr>
            <a:spLocks noChangeArrowheads="1"/>
          </p:cNvSpPr>
          <p:nvPr/>
        </p:nvSpPr>
        <p:spPr bwMode="auto">
          <a:xfrm>
            <a:off x="152400" y="1818481"/>
            <a:ext cx="82121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200">
                <a:solidFill>
                  <a:schemeClr val="tx1"/>
                </a:solidFill>
                <a:latin typeface="Arial" panose="020B0604020202020204" pitchFamily="34" charset="0"/>
                <a:ea typeface="ヒラギノ角ゴ Pro W3" pitchFamily="-9" charset="-128"/>
              </a:defRPr>
            </a:lvl1pPr>
            <a:lvl2pPr marL="742950" indent="-285750">
              <a:spcBef>
                <a:spcPct val="20000"/>
              </a:spcBef>
              <a:buChar char="–"/>
              <a:defRPr>
                <a:solidFill>
                  <a:schemeClr val="tx1"/>
                </a:solidFill>
                <a:latin typeface="Arial" panose="020B0604020202020204" pitchFamily="34" charset="0"/>
                <a:ea typeface="ヒラギノ角ゴ Pro W3" pitchFamily="-9" charset="-128"/>
              </a:defRPr>
            </a:lvl2pPr>
            <a:lvl3pPr marL="1143000" indent="-228600">
              <a:spcBef>
                <a:spcPct val="20000"/>
              </a:spcBef>
              <a:buChar char="•"/>
              <a:defRPr sz="1600">
                <a:solidFill>
                  <a:schemeClr val="tx1"/>
                </a:solidFill>
                <a:latin typeface="Arial" panose="020B0604020202020204" pitchFamily="34" charset="0"/>
                <a:ea typeface="ヒラギノ角ゴ Pro W3" pitchFamily="-9" charset="-128"/>
              </a:defRPr>
            </a:lvl3pPr>
            <a:lvl4pPr marL="1600200" indent="-228600">
              <a:spcBef>
                <a:spcPct val="20000"/>
              </a:spcBef>
              <a:buChar char="–"/>
              <a:defRPr sz="1400">
                <a:solidFill>
                  <a:schemeClr val="tx1"/>
                </a:solidFill>
                <a:latin typeface="Arial" panose="020B0604020202020204" pitchFamily="34" charset="0"/>
                <a:ea typeface="ヒラギノ角ゴ Pro W3" pitchFamily="-9" charset="-128"/>
              </a:defRPr>
            </a:lvl4pPr>
            <a:lvl5pPr marL="2057400" indent="-228600">
              <a:spcBef>
                <a:spcPct val="20000"/>
              </a:spcBef>
              <a:buChar char="»"/>
              <a:defRPr sz="1400">
                <a:solidFill>
                  <a:schemeClr val="tx1"/>
                </a:solidFill>
                <a:latin typeface="Arial" panose="020B0604020202020204" pitchFamily="34" charset="0"/>
                <a:ea typeface="ヒラギノ角ゴ Pro W3" pitchFamily="-9"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9pPr>
          </a:lstStyle>
          <a:p>
            <a:pPr>
              <a:spcBef>
                <a:spcPct val="0"/>
              </a:spcBef>
              <a:buFontTx/>
              <a:buNone/>
            </a:pPr>
            <a:r>
              <a:rPr lang="en-CA" altLang="en-US" sz="2800" i="1" dirty="0"/>
              <a:t>Someone I care about is acting abusively</a:t>
            </a:r>
          </a:p>
        </p:txBody>
      </p:sp>
    </p:spTree>
    <p:extLst>
      <p:ext uri="{BB962C8B-B14F-4D97-AF65-F5344CB8AC3E}">
        <p14:creationId xmlns:p14="http://schemas.microsoft.com/office/powerpoint/2010/main" val="42661310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
          <p:cNvSpPr>
            <a:spLocks noChangeArrowheads="1"/>
          </p:cNvSpPr>
          <p:nvPr/>
        </p:nvSpPr>
        <p:spPr bwMode="auto">
          <a:xfrm>
            <a:off x="0" y="99060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200">
                <a:solidFill>
                  <a:schemeClr val="tx1"/>
                </a:solidFill>
                <a:latin typeface="Arial" panose="020B0604020202020204" pitchFamily="34" charset="0"/>
                <a:ea typeface="ヒラギノ角ゴ Pro W3" pitchFamily="-9" charset="-128"/>
              </a:defRPr>
            </a:lvl1pPr>
            <a:lvl2pPr marL="742950" indent="-285750">
              <a:spcBef>
                <a:spcPct val="20000"/>
              </a:spcBef>
              <a:buChar char="–"/>
              <a:defRPr>
                <a:solidFill>
                  <a:schemeClr val="tx1"/>
                </a:solidFill>
                <a:latin typeface="Arial" panose="020B0604020202020204" pitchFamily="34" charset="0"/>
                <a:ea typeface="ヒラギノ角ゴ Pro W3" pitchFamily="-9" charset="-128"/>
              </a:defRPr>
            </a:lvl2pPr>
            <a:lvl3pPr marL="1143000" indent="-228600">
              <a:spcBef>
                <a:spcPct val="20000"/>
              </a:spcBef>
              <a:buChar char="•"/>
              <a:defRPr sz="1600">
                <a:solidFill>
                  <a:schemeClr val="tx1"/>
                </a:solidFill>
                <a:latin typeface="Arial" panose="020B0604020202020204" pitchFamily="34" charset="0"/>
                <a:ea typeface="ヒラギノ角ゴ Pro W3" pitchFamily="-9" charset="-128"/>
              </a:defRPr>
            </a:lvl3pPr>
            <a:lvl4pPr marL="1600200" indent="-228600">
              <a:spcBef>
                <a:spcPct val="20000"/>
              </a:spcBef>
              <a:buChar char="–"/>
              <a:defRPr sz="1400">
                <a:solidFill>
                  <a:schemeClr val="tx1"/>
                </a:solidFill>
                <a:latin typeface="Arial" panose="020B0604020202020204" pitchFamily="34" charset="0"/>
                <a:ea typeface="ヒラギノ角ゴ Pro W3" pitchFamily="-9" charset="-128"/>
              </a:defRPr>
            </a:lvl4pPr>
            <a:lvl5pPr marL="2057400" indent="-228600">
              <a:spcBef>
                <a:spcPct val="20000"/>
              </a:spcBef>
              <a:buChar char="»"/>
              <a:defRPr sz="1400">
                <a:solidFill>
                  <a:schemeClr val="tx1"/>
                </a:solidFill>
                <a:latin typeface="Arial" panose="020B0604020202020204" pitchFamily="34" charset="0"/>
                <a:ea typeface="ヒラギノ角ゴ Pro W3" pitchFamily="-9"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9pPr>
          </a:lstStyle>
          <a:p>
            <a:pPr algn="ctr">
              <a:spcBef>
                <a:spcPct val="0"/>
              </a:spcBef>
              <a:buFontTx/>
              <a:buNone/>
            </a:pPr>
            <a:r>
              <a:rPr lang="en-CA" altLang="en-US" sz="3600" b="1" i="1" dirty="0">
                <a:solidFill>
                  <a:srgbClr val="002060"/>
                </a:solidFill>
              </a:rPr>
              <a:t>Local Resources</a:t>
            </a:r>
          </a:p>
        </p:txBody>
      </p:sp>
      <p:sp>
        <p:nvSpPr>
          <p:cNvPr id="4" name="Title 1"/>
          <p:cNvSpPr txBox="1">
            <a:spLocks/>
          </p:cNvSpPr>
          <p:nvPr/>
        </p:nvSpPr>
        <p:spPr>
          <a:xfrm>
            <a:off x="558800" y="1752600"/>
            <a:ext cx="7772400" cy="838200"/>
          </a:xfrm>
          <a:prstGeom prst="rect">
            <a:avLst/>
          </a:prstGeom>
        </p:spPr>
        <p:txBody>
          <a:bodyPr/>
          <a:lstStyle>
            <a:lvl1pPr algn="l" rtl="0" eaLnBrk="0" fontAlgn="base" hangingPunct="0">
              <a:spcBef>
                <a:spcPct val="0"/>
              </a:spcBef>
              <a:spcAft>
                <a:spcPct val="0"/>
              </a:spcAft>
              <a:defRPr sz="3200" i="1">
                <a:solidFill>
                  <a:schemeClr val="bg2"/>
                </a:solidFill>
                <a:latin typeface="+mj-lt"/>
                <a:ea typeface="+mj-ea"/>
                <a:cs typeface="+mj-cs"/>
              </a:defRPr>
            </a:lvl1pPr>
            <a:lvl2pPr algn="l" rtl="0" eaLnBrk="0" fontAlgn="base" hangingPunct="0">
              <a:spcBef>
                <a:spcPct val="0"/>
              </a:spcBef>
              <a:spcAft>
                <a:spcPct val="0"/>
              </a:spcAft>
              <a:defRPr sz="3200" i="1">
                <a:solidFill>
                  <a:schemeClr val="bg2"/>
                </a:solidFill>
                <a:latin typeface="Times" pitchFamily="-9" charset="0"/>
                <a:ea typeface="ヒラギノ角ゴ Pro W3" pitchFamily="-9" charset="-128"/>
              </a:defRPr>
            </a:lvl2pPr>
            <a:lvl3pPr algn="l" rtl="0" eaLnBrk="0" fontAlgn="base" hangingPunct="0">
              <a:spcBef>
                <a:spcPct val="0"/>
              </a:spcBef>
              <a:spcAft>
                <a:spcPct val="0"/>
              </a:spcAft>
              <a:defRPr sz="3200" i="1">
                <a:solidFill>
                  <a:schemeClr val="bg2"/>
                </a:solidFill>
                <a:latin typeface="Times" pitchFamily="-9" charset="0"/>
                <a:ea typeface="ヒラギノ角ゴ Pro W3" pitchFamily="-9" charset="-128"/>
              </a:defRPr>
            </a:lvl3pPr>
            <a:lvl4pPr algn="l" rtl="0" eaLnBrk="0" fontAlgn="base" hangingPunct="0">
              <a:spcBef>
                <a:spcPct val="0"/>
              </a:spcBef>
              <a:spcAft>
                <a:spcPct val="0"/>
              </a:spcAft>
              <a:defRPr sz="3200" i="1">
                <a:solidFill>
                  <a:schemeClr val="bg2"/>
                </a:solidFill>
                <a:latin typeface="Times" pitchFamily="-9" charset="0"/>
                <a:ea typeface="ヒラギノ角ゴ Pro W3" pitchFamily="-9" charset="-128"/>
              </a:defRPr>
            </a:lvl4pPr>
            <a:lvl5pPr algn="l" rtl="0" eaLnBrk="0" fontAlgn="base" hangingPunct="0">
              <a:spcBef>
                <a:spcPct val="0"/>
              </a:spcBef>
              <a:spcAft>
                <a:spcPct val="0"/>
              </a:spcAft>
              <a:defRPr sz="3200" i="1">
                <a:solidFill>
                  <a:schemeClr val="bg2"/>
                </a:solidFill>
                <a:latin typeface="Times" pitchFamily="-9" charset="0"/>
                <a:ea typeface="ヒラギノ角ゴ Pro W3" pitchFamily="-9" charset="-128"/>
              </a:defRPr>
            </a:lvl5pPr>
            <a:lvl6pPr marL="457200" algn="l" rtl="0" fontAlgn="base">
              <a:spcBef>
                <a:spcPct val="0"/>
              </a:spcBef>
              <a:spcAft>
                <a:spcPct val="0"/>
              </a:spcAft>
              <a:defRPr sz="3200" i="1">
                <a:solidFill>
                  <a:schemeClr val="bg2"/>
                </a:solidFill>
                <a:latin typeface="Times" pitchFamily="-9" charset="0"/>
                <a:ea typeface="ヒラギノ角ゴ Pro W3" pitchFamily="-9" charset="-128"/>
              </a:defRPr>
            </a:lvl6pPr>
            <a:lvl7pPr marL="914400" algn="l" rtl="0" fontAlgn="base">
              <a:spcBef>
                <a:spcPct val="0"/>
              </a:spcBef>
              <a:spcAft>
                <a:spcPct val="0"/>
              </a:spcAft>
              <a:defRPr sz="3200" i="1">
                <a:solidFill>
                  <a:schemeClr val="bg2"/>
                </a:solidFill>
                <a:latin typeface="Times" pitchFamily="-9" charset="0"/>
                <a:ea typeface="ヒラギノ角ゴ Pro W3" pitchFamily="-9" charset="-128"/>
              </a:defRPr>
            </a:lvl7pPr>
            <a:lvl8pPr marL="1371600" algn="l" rtl="0" fontAlgn="base">
              <a:spcBef>
                <a:spcPct val="0"/>
              </a:spcBef>
              <a:spcAft>
                <a:spcPct val="0"/>
              </a:spcAft>
              <a:defRPr sz="3200" i="1">
                <a:solidFill>
                  <a:schemeClr val="bg2"/>
                </a:solidFill>
                <a:latin typeface="Times" pitchFamily="-9" charset="0"/>
                <a:ea typeface="ヒラギノ角ゴ Pro W3" pitchFamily="-9" charset="-128"/>
              </a:defRPr>
            </a:lvl8pPr>
            <a:lvl9pPr marL="1828800" algn="l" rtl="0" fontAlgn="base">
              <a:spcBef>
                <a:spcPct val="0"/>
              </a:spcBef>
              <a:spcAft>
                <a:spcPct val="0"/>
              </a:spcAft>
              <a:defRPr sz="3200" i="1">
                <a:solidFill>
                  <a:schemeClr val="bg2"/>
                </a:solidFill>
                <a:latin typeface="Times" pitchFamily="-9" charset="0"/>
                <a:ea typeface="ヒラギノ角ゴ Pro W3" pitchFamily="-9" charset="-128"/>
              </a:defRPr>
            </a:lvl9pPr>
          </a:lstStyle>
          <a:p>
            <a:pPr>
              <a:defRPr/>
            </a:pPr>
            <a:r>
              <a:rPr lang="en-CA" b="1" i="0" kern="0" dirty="0" smtClean="0">
                <a:solidFill>
                  <a:srgbClr val="321959"/>
                </a:solidFill>
                <a:latin typeface="+mn-lt"/>
              </a:rPr>
              <a:t>24 Hour Crisis Line </a:t>
            </a:r>
            <a:endParaRPr lang="en-CA" b="1" i="0" kern="0" dirty="0">
              <a:solidFill>
                <a:srgbClr val="321959"/>
              </a:solidFill>
              <a:latin typeface="+mn-lt"/>
            </a:endParaRPr>
          </a:p>
        </p:txBody>
      </p:sp>
      <p:sp>
        <p:nvSpPr>
          <p:cNvPr id="5" name="Content Placeholder 2"/>
          <p:cNvSpPr txBox="1">
            <a:spLocks/>
          </p:cNvSpPr>
          <p:nvPr/>
        </p:nvSpPr>
        <p:spPr>
          <a:xfrm>
            <a:off x="558800" y="2362200"/>
            <a:ext cx="7772400" cy="3581400"/>
          </a:xfrm>
          <a:prstGeom prst="rect">
            <a:avLst/>
          </a:prstGeom>
        </p:spPr>
        <p:txBody>
          <a:bodyPr/>
          <a:lstStyle>
            <a:lvl1pPr marL="342900" indent="-342900" algn="l" rtl="0" eaLnBrk="0" fontAlgn="base" hangingPunct="0">
              <a:spcBef>
                <a:spcPct val="20000"/>
              </a:spcBef>
              <a:spcAft>
                <a:spcPct val="0"/>
              </a:spcAft>
              <a:buChar char="•"/>
              <a:defRPr sz="2200">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600200" indent="-228600" algn="l" rtl="0" eaLnBrk="0" fontAlgn="base" hangingPunct="0">
              <a:spcBef>
                <a:spcPct val="20000"/>
              </a:spcBef>
              <a:spcAft>
                <a:spcPct val="0"/>
              </a:spcAft>
              <a:buChar char="–"/>
              <a:defRPr sz="1400">
                <a:solidFill>
                  <a:schemeClr val="tx1"/>
                </a:solidFill>
                <a:latin typeface="+mn-lt"/>
                <a:ea typeface="+mn-ea"/>
              </a:defRPr>
            </a:lvl4pPr>
            <a:lvl5pPr marL="2057400" indent="-228600" algn="l" rtl="0" eaLnBrk="0" fontAlgn="base" hangingPunct="0">
              <a:spcBef>
                <a:spcPct val="20000"/>
              </a:spcBef>
              <a:spcAft>
                <a:spcPct val="0"/>
              </a:spcAft>
              <a:buChar char="»"/>
              <a:defRPr sz="1400">
                <a:solidFill>
                  <a:schemeClr val="tx1"/>
                </a:solidFill>
                <a:latin typeface="+mn-lt"/>
                <a:ea typeface="+mn-ea"/>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a:lstStyle>
          <a:p>
            <a:pPr>
              <a:defRPr/>
            </a:pPr>
            <a:r>
              <a:rPr lang="en-CA" sz="2800" b="1" kern="0" dirty="0" smtClean="0">
                <a:solidFill>
                  <a:schemeClr val="bg2"/>
                </a:solidFill>
              </a:rPr>
              <a:t>The Assaulted Women's Helpline </a:t>
            </a:r>
            <a:endParaRPr lang="en-CA" kern="0" dirty="0" smtClean="0">
              <a:solidFill>
                <a:schemeClr val="bg2"/>
              </a:solidFill>
            </a:endParaRPr>
          </a:p>
          <a:p>
            <a:pPr>
              <a:defRPr/>
            </a:pPr>
            <a:r>
              <a:rPr lang="en-CA" sz="2400" kern="0" dirty="0" smtClean="0">
                <a:solidFill>
                  <a:schemeClr val="bg2"/>
                </a:solidFill>
              </a:rPr>
              <a:t>Crisis Line where help is available 24 hours a day, 7 days a week, every day of the year:</a:t>
            </a:r>
            <a:br>
              <a:rPr lang="en-CA" sz="2400" kern="0" dirty="0" smtClean="0">
                <a:solidFill>
                  <a:schemeClr val="bg2"/>
                </a:solidFill>
              </a:rPr>
            </a:br>
            <a:r>
              <a:rPr lang="en-CA" sz="2400" kern="0" dirty="0" smtClean="0">
                <a:solidFill>
                  <a:schemeClr val="bg2"/>
                </a:solidFill>
              </a:rPr>
              <a:t>Greater Toronto Area: 416-863-0511</a:t>
            </a:r>
            <a:br>
              <a:rPr lang="en-CA" sz="2400" kern="0" dirty="0" smtClean="0">
                <a:solidFill>
                  <a:schemeClr val="bg2"/>
                </a:solidFill>
              </a:rPr>
            </a:br>
            <a:r>
              <a:rPr lang="en-CA" sz="2400" kern="0" dirty="0" smtClean="0">
                <a:solidFill>
                  <a:schemeClr val="bg2"/>
                </a:solidFill>
              </a:rPr>
              <a:t>Toll Free: 1-866-863-0511</a:t>
            </a:r>
            <a:br>
              <a:rPr lang="en-CA" sz="2400" kern="0" dirty="0" smtClean="0">
                <a:solidFill>
                  <a:schemeClr val="bg2"/>
                </a:solidFill>
              </a:rPr>
            </a:br>
            <a:r>
              <a:rPr lang="en-CA" sz="2400" kern="0" dirty="0" smtClean="0">
                <a:solidFill>
                  <a:schemeClr val="bg2"/>
                </a:solidFill>
              </a:rPr>
              <a:t>TTY: 1-866-863-7868</a:t>
            </a:r>
            <a:br>
              <a:rPr lang="en-CA" sz="2400" kern="0" dirty="0" smtClean="0">
                <a:solidFill>
                  <a:schemeClr val="bg2"/>
                </a:solidFill>
              </a:rPr>
            </a:br>
            <a:r>
              <a:rPr lang="en-CA" sz="2400" kern="0" dirty="0" smtClean="0">
                <a:solidFill>
                  <a:schemeClr val="bg2"/>
                </a:solidFill>
              </a:rPr>
              <a:t>#SAFE: #7233 on your mobile phone (Bell/Rogers/Fido/Telus)</a:t>
            </a:r>
          </a:p>
          <a:p>
            <a:pPr marL="0" indent="0">
              <a:buFontTx/>
              <a:buNone/>
              <a:defRPr/>
            </a:pPr>
            <a:r>
              <a:rPr lang="en-CA" kern="0" dirty="0" smtClean="0">
                <a:hlinkClick r:id="rId3"/>
              </a:rPr>
              <a:t>http://www.awhl.org</a:t>
            </a:r>
            <a:r>
              <a:rPr lang="en-CA" kern="0" dirty="0" smtClean="0"/>
              <a:t> </a:t>
            </a:r>
          </a:p>
        </p:txBody>
      </p:sp>
    </p:spTree>
    <p:extLst>
      <p:ext uri="{BB962C8B-B14F-4D97-AF65-F5344CB8AC3E}">
        <p14:creationId xmlns:p14="http://schemas.microsoft.com/office/powerpoint/2010/main" val="14137729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0"/>
          <p:cNvSpPr>
            <a:spLocks noChangeArrowheads="1"/>
          </p:cNvSpPr>
          <p:nvPr/>
        </p:nvSpPr>
        <p:spPr bwMode="auto">
          <a:xfrm>
            <a:off x="0" y="584200"/>
            <a:ext cx="9144000" cy="6246813"/>
          </a:xfrm>
          <a:prstGeom prst="rect">
            <a:avLst/>
          </a:prstGeom>
          <a:solidFill>
            <a:schemeClr val="bg1"/>
          </a:solidFill>
          <a:ln w="9525" algn="ctr">
            <a:solidFill>
              <a:schemeClr val="tx1"/>
            </a:solidFill>
            <a:round/>
            <a:headEnd/>
            <a:tailEnd/>
          </a:ln>
        </p:spPr>
        <p:txBody>
          <a:bodyPr/>
          <a:lstStyle>
            <a:lvl1pPr>
              <a:spcBef>
                <a:spcPct val="20000"/>
              </a:spcBef>
              <a:buChar char="•"/>
              <a:defRPr sz="2200">
                <a:solidFill>
                  <a:schemeClr val="tx1"/>
                </a:solidFill>
                <a:latin typeface="Arial" panose="020B0604020202020204" pitchFamily="34" charset="0"/>
                <a:ea typeface="ヒラギノ角ゴ Pro W3" pitchFamily="-9" charset="-128"/>
              </a:defRPr>
            </a:lvl1pPr>
            <a:lvl2pPr marL="742950" indent="-285750">
              <a:spcBef>
                <a:spcPct val="20000"/>
              </a:spcBef>
              <a:buChar char="–"/>
              <a:defRPr>
                <a:solidFill>
                  <a:schemeClr val="tx1"/>
                </a:solidFill>
                <a:latin typeface="Arial" panose="020B0604020202020204" pitchFamily="34" charset="0"/>
                <a:ea typeface="ヒラギノ角ゴ Pro W3" pitchFamily="-9" charset="-128"/>
              </a:defRPr>
            </a:lvl2pPr>
            <a:lvl3pPr marL="1143000" indent="-228600">
              <a:spcBef>
                <a:spcPct val="20000"/>
              </a:spcBef>
              <a:buChar char="•"/>
              <a:defRPr sz="1600">
                <a:solidFill>
                  <a:schemeClr val="tx1"/>
                </a:solidFill>
                <a:latin typeface="Arial" panose="020B0604020202020204" pitchFamily="34" charset="0"/>
                <a:ea typeface="ヒラギノ角ゴ Pro W3" pitchFamily="-9" charset="-128"/>
              </a:defRPr>
            </a:lvl3pPr>
            <a:lvl4pPr marL="1600200" indent="-228600">
              <a:spcBef>
                <a:spcPct val="20000"/>
              </a:spcBef>
              <a:buChar char="–"/>
              <a:defRPr sz="1400">
                <a:solidFill>
                  <a:schemeClr val="tx1"/>
                </a:solidFill>
                <a:latin typeface="Arial" panose="020B0604020202020204" pitchFamily="34" charset="0"/>
                <a:ea typeface="ヒラギノ角ゴ Pro W3" pitchFamily="-9" charset="-128"/>
              </a:defRPr>
            </a:lvl4pPr>
            <a:lvl5pPr marL="2057400" indent="-228600">
              <a:spcBef>
                <a:spcPct val="20000"/>
              </a:spcBef>
              <a:buChar char="»"/>
              <a:defRPr sz="1400">
                <a:solidFill>
                  <a:schemeClr val="tx1"/>
                </a:solidFill>
                <a:latin typeface="Arial" panose="020B0604020202020204" pitchFamily="34" charset="0"/>
                <a:ea typeface="ヒラギノ角ゴ Pro W3" pitchFamily="-9"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9pPr>
          </a:lstStyle>
          <a:p>
            <a:pPr>
              <a:spcBef>
                <a:spcPct val="0"/>
              </a:spcBef>
              <a:buFontTx/>
              <a:buNone/>
            </a:pPr>
            <a:endParaRPr lang="en-CA" altLang="en-US" sz="2400"/>
          </a:p>
        </p:txBody>
      </p:sp>
      <p:sp>
        <p:nvSpPr>
          <p:cNvPr id="33" name="Rectangle 32"/>
          <p:cNvSpPr/>
          <p:nvPr/>
        </p:nvSpPr>
        <p:spPr>
          <a:xfrm>
            <a:off x="0" y="-26988"/>
            <a:ext cx="9144000" cy="68580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black"/>
              </a:solidFill>
            </a:endParaRPr>
          </a:p>
        </p:txBody>
      </p:sp>
      <p:grpSp>
        <p:nvGrpSpPr>
          <p:cNvPr id="2" name="Group 31"/>
          <p:cNvGrpSpPr>
            <a:grpSpLocks/>
          </p:cNvGrpSpPr>
          <p:nvPr/>
        </p:nvGrpSpPr>
        <p:grpSpPr bwMode="auto">
          <a:xfrm>
            <a:off x="2057400" y="1905000"/>
            <a:ext cx="5295900" cy="4648200"/>
            <a:chOff x="1866900" y="914400"/>
            <a:chExt cx="5295900" cy="4648200"/>
          </a:xfrm>
          <a:solidFill>
            <a:srgbClr val="00B0F0"/>
          </a:solidFill>
        </p:grpSpPr>
        <p:grpSp>
          <p:nvGrpSpPr>
            <p:cNvPr id="3" name="Group 35"/>
            <p:cNvGrpSpPr>
              <a:grpSpLocks/>
            </p:cNvGrpSpPr>
            <p:nvPr/>
          </p:nvGrpSpPr>
          <p:grpSpPr bwMode="auto">
            <a:xfrm>
              <a:off x="2286000" y="914400"/>
              <a:ext cx="4343400" cy="4648200"/>
              <a:chOff x="1248" y="576"/>
              <a:chExt cx="2736" cy="2928"/>
            </a:xfrm>
            <a:grpFill/>
          </p:grpSpPr>
          <p:grpSp>
            <p:nvGrpSpPr>
              <p:cNvPr id="4" name="Group 7"/>
              <p:cNvGrpSpPr>
                <a:grpSpLocks/>
              </p:cNvGrpSpPr>
              <p:nvPr/>
            </p:nvGrpSpPr>
            <p:grpSpPr bwMode="auto">
              <a:xfrm>
                <a:off x="2304" y="1200"/>
                <a:ext cx="672" cy="1152"/>
                <a:chOff x="2304" y="1200"/>
                <a:chExt cx="672" cy="1152"/>
              </a:xfrm>
              <a:grpFill/>
            </p:grpSpPr>
            <p:sp>
              <p:nvSpPr>
                <p:cNvPr id="48160" name="Oval 4"/>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latin typeface="Arial" charset="0"/>
                    <a:cs typeface="Arial" charset="0"/>
                  </a:endParaRPr>
                </a:p>
              </p:txBody>
            </p:sp>
            <p:sp>
              <p:nvSpPr>
                <p:cNvPr id="48161" name="Line 6"/>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latin typeface="Arial" charset="0"/>
                  </a:endParaRPr>
                </a:p>
              </p:txBody>
            </p:sp>
          </p:grpSp>
          <p:grpSp>
            <p:nvGrpSpPr>
              <p:cNvPr id="5" name="Group 17"/>
              <p:cNvGrpSpPr>
                <a:grpSpLocks/>
              </p:cNvGrpSpPr>
              <p:nvPr/>
            </p:nvGrpSpPr>
            <p:grpSpPr bwMode="auto">
              <a:xfrm rot="3178260">
                <a:off x="1536" y="1920"/>
                <a:ext cx="672" cy="1152"/>
                <a:chOff x="2304" y="1200"/>
                <a:chExt cx="672" cy="1152"/>
              </a:xfrm>
              <a:grpFill/>
            </p:grpSpPr>
            <p:sp>
              <p:nvSpPr>
                <p:cNvPr id="48158" name="Oval 18"/>
                <p:cNvSpPr>
                  <a:spLocks noChangeArrowheads="1"/>
                </p:cNvSpPr>
                <p:nvPr/>
              </p:nvSpPr>
              <p:spPr bwMode="auto">
                <a:xfrm>
                  <a:off x="2302" y="1728"/>
                  <a:ext cx="672" cy="624"/>
                </a:xfrm>
                <a:prstGeom prst="ellipse">
                  <a:avLst/>
                </a:prstGeom>
                <a:grpFill/>
                <a:ln w="38100">
                  <a:solidFill>
                    <a:srgbClr val="00B0F0"/>
                  </a:solidFill>
                  <a:round/>
                  <a:headEnd/>
                  <a:tailEnd/>
                </a:ln>
              </p:spPr>
              <p:txBody>
                <a:bodyPr wrap="none" anchor="ctr"/>
                <a:lstStyle/>
                <a:p>
                  <a:pPr>
                    <a:defRPr/>
                  </a:pPr>
                  <a:endParaRPr lang="en-US">
                    <a:latin typeface="Arial" charset="0"/>
                    <a:cs typeface="Arial" charset="0"/>
                  </a:endParaRPr>
                </a:p>
              </p:txBody>
            </p:sp>
            <p:sp>
              <p:nvSpPr>
                <p:cNvPr id="48159" name="Line 19"/>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latin typeface="Arial" charset="0"/>
                  </a:endParaRPr>
                </a:p>
              </p:txBody>
            </p:sp>
          </p:grpSp>
          <p:grpSp>
            <p:nvGrpSpPr>
              <p:cNvPr id="6" name="Group 20"/>
              <p:cNvGrpSpPr>
                <a:grpSpLocks/>
              </p:cNvGrpSpPr>
              <p:nvPr/>
            </p:nvGrpSpPr>
            <p:grpSpPr bwMode="auto">
              <a:xfrm>
                <a:off x="2304" y="2352"/>
                <a:ext cx="672" cy="1152"/>
                <a:chOff x="2304" y="1200"/>
                <a:chExt cx="672" cy="1152"/>
              </a:xfrm>
              <a:grpFill/>
            </p:grpSpPr>
            <p:sp>
              <p:nvSpPr>
                <p:cNvPr id="48156" name="Oval 21"/>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latin typeface="Arial" charset="0"/>
                    <a:cs typeface="Arial" charset="0"/>
                  </a:endParaRPr>
                </a:p>
              </p:txBody>
            </p:sp>
            <p:sp>
              <p:nvSpPr>
                <p:cNvPr id="48157" name="Line 22"/>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latin typeface="Arial" charset="0"/>
                  </a:endParaRPr>
                </a:p>
              </p:txBody>
            </p:sp>
          </p:grpSp>
          <p:grpSp>
            <p:nvGrpSpPr>
              <p:cNvPr id="7" name="Group 23"/>
              <p:cNvGrpSpPr>
                <a:grpSpLocks/>
              </p:cNvGrpSpPr>
              <p:nvPr/>
            </p:nvGrpSpPr>
            <p:grpSpPr bwMode="auto">
              <a:xfrm rot="-3737648">
                <a:off x="3072" y="1920"/>
                <a:ext cx="672" cy="1152"/>
                <a:chOff x="2304" y="1200"/>
                <a:chExt cx="672" cy="1152"/>
              </a:xfrm>
              <a:grpFill/>
            </p:grpSpPr>
            <p:sp>
              <p:nvSpPr>
                <p:cNvPr id="48154" name="Oval 24"/>
                <p:cNvSpPr>
                  <a:spLocks noChangeArrowheads="1"/>
                </p:cNvSpPr>
                <p:nvPr/>
              </p:nvSpPr>
              <p:spPr bwMode="auto">
                <a:xfrm>
                  <a:off x="2304" y="1726"/>
                  <a:ext cx="672" cy="624"/>
                </a:xfrm>
                <a:prstGeom prst="ellipse">
                  <a:avLst/>
                </a:prstGeom>
                <a:grpFill/>
                <a:ln w="38100">
                  <a:solidFill>
                    <a:srgbClr val="00B0F0"/>
                  </a:solidFill>
                  <a:round/>
                  <a:headEnd/>
                  <a:tailEnd/>
                </a:ln>
              </p:spPr>
              <p:txBody>
                <a:bodyPr wrap="none" anchor="ctr"/>
                <a:lstStyle/>
                <a:p>
                  <a:pPr>
                    <a:defRPr/>
                  </a:pPr>
                  <a:endParaRPr lang="en-US">
                    <a:latin typeface="Arial" charset="0"/>
                    <a:cs typeface="Arial" charset="0"/>
                  </a:endParaRPr>
                </a:p>
              </p:txBody>
            </p:sp>
            <p:sp>
              <p:nvSpPr>
                <p:cNvPr id="48155" name="Line 25"/>
                <p:cNvSpPr>
                  <a:spLocks noChangeShapeType="1"/>
                </p:cNvSpPr>
                <p:nvPr/>
              </p:nvSpPr>
              <p:spPr bwMode="auto">
                <a:xfrm flipV="1">
                  <a:off x="2640" y="1198"/>
                  <a:ext cx="0" cy="528"/>
                </a:xfrm>
                <a:prstGeom prst="line">
                  <a:avLst/>
                </a:prstGeom>
                <a:grpFill/>
                <a:ln w="38100">
                  <a:solidFill>
                    <a:srgbClr val="00B0F0"/>
                  </a:solidFill>
                  <a:round/>
                  <a:headEnd/>
                  <a:tailEnd/>
                </a:ln>
              </p:spPr>
              <p:txBody>
                <a:bodyPr/>
                <a:lstStyle/>
                <a:p>
                  <a:pPr>
                    <a:defRPr/>
                  </a:pPr>
                  <a:endParaRPr lang="en-US">
                    <a:latin typeface="Arial" charset="0"/>
                  </a:endParaRPr>
                </a:p>
              </p:txBody>
            </p:sp>
          </p:grpSp>
          <p:grpSp>
            <p:nvGrpSpPr>
              <p:cNvPr id="8" name="Group 26"/>
              <p:cNvGrpSpPr>
                <a:grpSpLocks/>
              </p:cNvGrpSpPr>
              <p:nvPr/>
            </p:nvGrpSpPr>
            <p:grpSpPr bwMode="auto">
              <a:xfrm rot="6976468">
                <a:off x="1488" y="1104"/>
                <a:ext cx="672" cy="1152"/>
                <a:chOff x="2304" y="1200"/>
                <a:chExt cx="672" cy="1152"/>
              </a:xfrm>
              <a:grpFill/>
            </p:grpSpPr>
            <p:sp>
              <p:nvSpPr>
                <p:cNvPr id="48152" name="Oval 27"/>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latin typeface="Arial" charset="0"/>
                    <a:cs typeface="Arial" charset="0"/>
                  </a:endParaRPr>
                </a:p>
              </p:txBody>
            </p:sp>
            <p:sp>
              <p:nvSpPr>
                <p:cNvPr id="48153" name="Line 28"/>
                <p:cNvSpPr>
                  <a:spLocks noChangeShapeType="1"/>
                </p:cNvSpPr>
                <p:nvPr/>
              </p:nvSpPr>
              <p:spPr bwMode="auto">
                <a:xfrm flipV="1">
                  <a:off x="2640" y="1202"/>
                  <a:ext cx="0" cy="528"/>
                </a:xfrm>
                <a:prstGeom prst="line">
                  <a:avLst/>
                </a:prstGeom>
                <a:grpFill/>
                <a:ln w="38100">
                  <a:solidFill>
                    <a:srgbClr val="00B0F0"/>
                  </a:solidFill>
                  <a:round/>
                  <a:headEnd/>
                  <a:tailEnd/>
                </a:ln>
              </p:spPr>
              <p:txBody>
                <a:bodyPr/>
                <a:lstStyle/>
                <a:p>
                  <a:pPr>
                    <a:defRPr/>
                  </a:pPr>
                  <a:endParaRPr lang="en-US">
                    <a:latin typeface="Arial" charset="0"/>
                  </a:endParaRPr>
                </a:p>
              </p:txBody>
            </p:sp>
          </p:grpSp>
          <p:grpSp>
            <p:nvGrpSpPr>
              <p:cNvPr id="9" name="Group 29"/>
              <p:cNvGrpSpPr>
                <a:grpSpLocks/>
              </p:cNvGrpSpPr>
              <p:nvPr/>
            </p:nvGrpSpPr>
            <p:grpSpPr bwMode="auto">
              <a:xfrm rot="-7419052">
                <a:off x="3024" y="912"/>
                <a:ext cx="672" cy="1152"/>
                <a:chOff x="2304" y="1200"/>
                <a:chExt cx="672" cy="1152"/>
              </a:xfrm>
              <a:grpFill/>
            </p:grpSpPr>
            <p:sp>
              <p:nvSpPr>
                <p:cNvPr id="48150" name="Oval 30"/>
                <p:cNvSpPr>
                  <a:spLocks noChangeArrowheads="1"/>
                </p:cNvSpPr>
                <p:nvPr/>
              </p:nvSpPr>
              <p:spPr bwMode="auto">
                <a:xfrm>
                  <a:off x="2306" y="1728"/>
                  <a:ext cx="672" cy="624"/>
                </a:xfrm>
                <a:prstGeom prst="ellipse">
                  <a:avLst/>
                </a:prstGeom>
                <a:grpFill/>
                <a:ln w="38100">
                  <a:solidFill>
                    <a:srgbClr val="00B0F0"/>
                  </a:solidFill>
                  <a:round/>
                  <a:headEnd/>
                  <a:tailEnd/>
                </a:ln>
              </p:spPr>
              <p:txBody>
                <a:bodyPr wrap="none" anchor="ctr"/>
                <a:lstStyle/>
                <a:p>
                  <a:pPr>
                    <a:defRPr/>
                  </a:pPr>
                  <a:endParaRPr lang="en-US">
                    <a:latin typeface="Arial" charset="0"/>
                    <a:cs typeface="Arial" charset="0"/>
                  </a:endParaRPr>
                </a:p>
              </p:txBody>
            </p:sp>
            <p:sp>
              <p:nvSpPr>
                <p:cNvPr id="48151" name="Line 31"/>
                <p:cNvSpPr>
                  <a:spLocks noChangeShapeType="1"/>
                </p:cNvSpPr>
                <p:nvPr/>
              </p:nvSpPr>
              <p:spPr bwMode="auto">
                <a:xfrm flipV="1">
                  <a:off x="2641" y="1199"/>
                  <a:ext cx="0" cy="528"/>
                </a:xfrm>
                <a:prstGeom prst="line">
                  <a:avLst/>
                </a:prstGeom>
                <a:grpFill/>
                <a:ln w="38100">
                  <a:solidFill>
                    <a:srgbClr val="00B0F0"/>
                  </a:solidFill>
                  <a:round/>
                  <a:headEnd/>
                  <a:tailEnd/>
                </a:ln>
              </p:spPr>
              <p:txBody>
                <a:bodyPr/>
                <a:lstStyle/>
                <a:p>
                  <a:pPr>
                    <a:defRPr/>
                  </a:pPr>
                  <a:endParaRPr lang="en-US">
                    <a:latin typeface="Arial" charset="0"/>
                  </a:endParaRPr>
                </a:p>
              </p:txBody>
            </p:sp>
          </p:grpSp>
          <p:grpSp>
            <p:nvGrpSpPr>
              <p:cNvPr id="10" name="Group 32"/>
              <p:cNvGrpSpPr>
                <a:grpSpLocks/>
              </p:cNvGrpSpPr>
              <p:nvPr/>
            </p:nvGrpSpPr>
            <p:grpSpPr bwMode="auto">
              <a:xfrm rot="10800000">
                <a:off x="2304" y="576"/>
                <a:ext cx="672" cy="1152"/>
                <a:chOff x="2304" y="1200"/>
                <a:chExt cx="672" cy="1152"/>
              </a:xfrm>
              <a:grpFill/>
            </p:grpSpPr>
            <p:sp>
              <p:nvSpPr>
                <p:cNvPr id="48148" name="Oval 33"/>
                <p:cNvSpPr>
                  <a:spLocks noChangeArrowheads="1"/>
                </p:cNvSpPr>
                <p:nvPr/>
              </p:nvSpPr>
              <p:spPr bwMode="auto">
                <a:xfrm>
                  <a:off x="2304" y="1730"/>
                  <a:ext cx="672" cy="624"/>
                </a:xfrm>
                <a:prstGeom prst="ellipse">
                  <a:avLst/>
                </a:prstGeom>
                <a:grpFill/>
                <a:ln w="38100">
                  <a:solidFill>
                    <a:srgbClr val="00B0F0"/>
                  </a:solidFill>
                  <a:round/>
                  <a:headEnd/>
                  <a:tailEnd/>
                </a:ln>
              </p:spPr>
              <p:txBody>
                <a:bodyPr wrap="none" anchor="ctr"/>
                <a:lstStyle/>
                <a:p>
                  <a:pPr>
                    <a:defRPr/>
                  </a:pPr>
                  <a:endParaRPr lang="en-US">
                    <a:latin typeface="Arial" charset="0"/>
                    <a:cs typeface="Arial" charset="0"/>
                  </a:endParaRPr>
                </a:p>
              </p:txBody>
            </p:sp>
            <p:sp>
              <p:nvSpPr>
                <p:cNvPr id="48149" name="Line 34"/>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latin typeface="Arial" charset="0"/>
                  </a:endParaRPr>
                </a:p>
              </p:txBody>
            </p:sp>
          </p:grpSp>
          <p:sp>
            <p:nvSpPr>
              <p:cNvPr id="48147" name="Text Box 5"/>
              <p:cNvSpPr txBox="1">
                <a:spLocks noChangeArrowheads="1"/>
              </p:cNvSpPr>
              <p:nvPr/>
            </p:nvSpPr>
            <p:spPr bwMode="auto">
              <a:xfrm>
                <a:off x="2392" y="1906"/>
                <a:ext cx="733" cy="291"/>
              </a:xfrm>
              <a:prstGeom prst="rect">
                <a:avLst/>
              </a:prstGeom>
              <a:noFill/>
              <a:ln w="9525">
                <a:noFill/>
                <a:miter lim="800000"/>
                <a:headEnd/>
                <a:tailEnd/>
              </a:ln>
            </p:spPr>
            <p:txBody>
              <a:bodyPr>
                <a:spAutoFit/>
              </a:bodyPr>
              <a:lstStyle/>
              <a:p>
                <a:pPr>
                  <a:spcBef>
                    <a:spcPct val="50000"/>
                  </a:spcBef>
                  <a:defRPr/>
                </a:pPr>
                <a:r>
                  <a:rPr lang="en-US" b="1" dirty="0">
                    <a:ln w="12700">
                      <a:solidFill>
                        <a:schemeClr val="tx2">
                          <a:satMod val="155000"/>
                        </a:schemeClr>
                      </a:solidFill>
                      <a:prstDash val="solid"/>
                    </a:ln>
                    <a:latin typeface="Arial" charset="0"/>
                    <a:cs typeface="Arial" charset="0"/>
                  </a:rPr>
                  <a:t>YOU</a:t>
                </a:r>
              </a:p>
            </p:txBody>
          </p:sp>
        </p:grpSp>
        <p:sp>
          <p:nvSpPr>
            <p:cNvPr id="48134" name="Text Box 5"/>
            <p:cNvSpPr txBox="1">
              <a:spLocks noChangeArrowheads="1"/>
            </p:cNvSpPr>
            <p:nvPr/>
          </p:nvSpPr>
          <p:spPr bwMode="auto">
            <a:xfrm>
              <a:off x="5486399" y="1981200"/>
              <a:ext cx="1283345" cy="461665"/>
            </a:xfrm>
            <a:prstGeom prst="rect">
              <a:avLst/>
            </a:prstGeom>
            <a:noFill/>
            <a:ln w="9525">
              <a:noFill/>
              <a:miter lim="800000"/>
              <a:headEnd/>
              <a:tailEnd/>
            </a:ln>
          </p:spPr>
          <p:txBody>
            <a:bodyPr>
              <a:spAutoFit/>
            </a:bodyPr>
            <a:lstStyle/>
            <a:p>
              <a:pPr>
                <a:spcBef>
                  <a:spcPct val="50000"/>
                </a:spcBef>
                <a:defRPr/>
              </a:pPr>
              <a:r>
                <a:rPr lang="en-US" b="1" dirty="0">
                  <a:latin typeface="Arial" charset="0"/>
                  <a:cs typeface="Arial" charset="0"/>
                </a:rPr>
                <a:t>Friends</a:t>
              </a:r>
            </a:p>
          </p:txBody>
        </p:sp>
        <p:sp>
          <p:nvSpPr>
            <p:cNvPr id="48135" name="Text Box 5"/>
            <p:cNvSpPr txBox="1">
              <a:spLocks noChangeArrowheads="1"/>
            </p:cNvSpPr>
            <p:nvPr/>
          </p:nvSpPr>
          <p:spPr bwMode="auto">
            <a:xfrm>
              <a:off x="5224296" y="3962400"/>
              <a:ext cx="1938504" cy="461665"/>
            </a:xfrm>
            <a:prstGeom prst="rect">
              <a:avLst/>
            </a:prstGeom>
            <a:noFill/>
            <a:ln w="9525">
              <a:noFill/>
              <a:miter lim="800000"/>
              <a:headEnd/>
              <a:tailEnd/>
            </a:ln>
          </p:spPr>
          <p:txBody>
            <a:bodyPr>
              <a:spAutoFit/>
            </a:bodyPr>
            <a:lstStyle/>
            <a:p>
              <a:pPr>
                <a:spcBef>
                  <a:spcPct val="50000"/>
                </a:spcBef>
                <a:defRPr/>
              </a:pPr>
              <a:r>
                <a:rPr lang="en-US" b="1" dirty="0">
                  <a:latin typeface="Arial" charset="0"/>
                  <a:cs typeface="Arial" charset="0"/>
                </a:rPr>
                <a:t>Committees</a:t>
              </a:r>
            </a:p>
          </p:txBody>
        </p:sp>
        <p:sp>
          <p:nvSpPr>
            <p:cNvPr id="48136" name="Text Box 5"/>
            <p:cNvSpPr txBox="1">
              <a:spLocks noChangeArrowheads="1"/>
            </p:cNvSpPr>
            <p:nvPr/>
          </p:nvSpPr>
          <p:spPr bwMode="auto">
            <a:xfrm>
              <a:off x="4004389" y="4858302"/>
              <a:ext cx="1260947" cy="461665"/>
            </a:xfrm>
            <a:prstGeom prst="rect">
              <a:avLst/>
            </a:prstGeom>
            <a:noFill/>
            <a:ln w="9525">
              <a:noFill/>
              <a:miter lim="800000"/>
              <a:headEnd/>
              <a:tailEnd/>
            </a:ln>
          </p:spPr>
          <p:txBody>
            <a:bodyPr>
              <a:spAutoFit/>
            </a:bodyPr>
            <a:lstStyle/>
            <a:p>
              <a:pPr>
                <a:spcBef>
                  <a:spcPct val="50000"/>
                </a:spcBef>
                <a:defRPr/>
              </a:pPr>
              <a:r>
                <a:rPr lang="en-US" b="1" dirty="0">
                  <a:latin typeface="Arial" charset="0"/>
                  <a:cs typeface="Arial" charset="0"/>
                </a:rPr>
                <a:t>Team</a:t>
              </a:r>
            </a:p>
          </p:txBody>
        </p:sp>
        <p:sp>
          <p:nvSpPr>
            <p:cNvPr id="48137" name="Text Box 5"/>
            <p:cNvSpPr txBox="1">
              <a:spLocks noChangeArrowheads="1"/>
            </p:cNvSpPr>
            <p:nvPr/>
          </p:nvSpPr>
          <p:spPr bwMode="auto">
            <a:xfrm>
              <a:off x="1866900" y="3962400"/>
              <a:ext cx="2150582" cy="461665"/>
            </a:xfrm>
            <a:prstGeom prst="rect">
              <a:avLst/>
            </a:prstGeom>
            <a:noFill/>
            <a:ln w="9525">
              <a:noFill/>
              <a:miter lim="800000"/>
              <a:headEnd/>
              <a:tailEnd/>
            </a:ln>
          </p:spPr>
          <p:txBody>
            <a:bodyPr>
              <a:spAutoFit/>
            </a:bodyPr>
            <a:lstStyle/>
            <a:p>
              <a:pPr>
                <a:spcBef>
                  <a:spcPct val="50000"/>
                </a:spcBef>
                <a:defRPr/>
              </a:pPr>
              <a:r>
                <a:rPr lang="en-US" b="1" dirty="0">
                  <a:latin typeface="Arial" charset="0"/>
                  <a:cs typeface="Arial" charset="0"/>
                </a:rPr>
                <a:t>Associations</a:t>
              </a:r>
            </a:p>
          </p:txBody>
        </p:sp>
        <p:sp>
          <p:nvSpPr>
            <p:cNvPr id="48138" name="Text Box 5"/>
            <p:cNvSpPr txBox="1">
              <a:spLocks noChangeArrowheads="1"/>
            </p:cNvSpPr>
            <p:nvPr/>
          </p:nvSpPr>
          <p:spPr bwMode="auto">
            <a:xfrm>
              <a:off x="2019300" y="2112144"/>
              <a:ext cx="1943100" cy="461665"/>
            </a:xfrm>
            <a:prstGeom prst="rect">
              <a:avLst/>
            </a:prstGeom>
            <a:noFill/>
            <a:ln w="9525">
              <a:noFill/>
              <a:miter lim="800000"/>
              <a:headEnd/>
              <a:tailEnd/>
            </a:ln>
          </p:spPr>
          <p:txBody>
            <a:bodyPr>
              <a:spAutoFit/>
            </a:bodyPr>
            <a:lstStyle/>
            <a:p>
              <a:pPr>
                <a:spcBef>
                  <a:spcPct val="50000"/>
                </a:spcBef>
                <a:defRPr/>
              </a:pPr>
              <a:r>
                <a:rPr lang="en-US" b="1" dirty="0">
                  <a:latin typeface="Arial" charset="0"/>
                  <a:cs typeface="Arial" charset="0"/>
                </a:rPr>
                <a:t>Co-Workers</a:t>
              </a:r>
            </a:p>
          </p:txBody>
        </p:sp>
        <p:sp>
          <p:nvSpPr>
            <p:cNvPr id="48139" name="Text Box 5"/>
            <p:cNvSpPr txBox="1">
              <a:spLocks noChangeArrowheads="1"/>
            </p:cNvSpPr>
            <p:nvPr/>
          </p:nvSpPr>
          <p:spPr bwMode="auto">
            <a:xfrm>
              <a:off x="3504849" y="1219200"/>
              <a:ext cx="1981550" cy="461665"/>
            </a:xfrm>
            <a:prstGeom prst="rect">
              <a:avLst/>
            </a:prstGeom>
            <a:noFill/>
            <a:ln w="9525">
              <a:noFill/>
              <a:miter lim="800000"/>
              <a:headEnd/>
              <a:tailEnd/>
            </a:ln>
          </p:spPr>
          <p:txBody>
            <a:bodyPr>
              <a:spAutoFit/>
            </a:bodyPr>
            <a:lstStyle/>
            <a:p>
              <a:pPr algn="ctr">
                <a:spcBef>
                  <a:spcPct val="50000"/>
                </a:spcBef>
                <a:defRPr/>
              </a:pPr>
              <a:r>
                <a:rPr lang="en-US" b="1" dirty="0">
                  <a:latin typeface="Arial" charset="0"/>
                  <a:cs typeface="Arial" charset="0"/>
                </a:rPr>
                <a:t>Neighbours</a:t>
              </a:r>
            </a:p>
          </p:txBody>
        </p:sp>
      </p:grpSp>
      <p:sp>
        <p:nvSpPr>
          <p:cNvPr id="69637" name="Rectangle 10"/>
          <p:cNvSpPr>
            <a:spLocks noChangeArrowheads="1"/>
          </p:cNvSpPr>
          <p:nvPr/>
        </p:nvSpPr>
        <p:spPr bwMode="auto">
          <a:xfrm>
            <a:off x="-190676" y="700517"/>
            <a:ext cx="9753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200">
                <a:solidFill>
                  <a:schemeClr val="tx1"/>
                </a:solidFill>
                <a:latin typeface="Arial" panose="020B0604020202020204" pitchFamily="34" charset="0"/>
                <a:ea typeface="ヒラギノ角ゴ Pro W3" pitchFamily="-9" charset="-128"/>
              </a:defRPr>
            </a:lvl1pPr>
            <a:lvl2pPr marL="742950" indent="-285750">
              <a:spcBef>
                <a:spcPct val="20000"/>
              </a:spcBef>
              <a:buChar char="–"/>
              <a:defRPr>
                <a:solidFill>
                  <a:schemeClr val="tx1"/>
                </a:solidFill>
                <a:latin typeface="Arial" panose="020B0604020202020204" pitchFamily="34" charset="0"/>
                <a:ea typeface="ヒラギノ角ゴ Pro W3" pitchFamily="-9" charset="-128"/>
              </a:defRPr>
            </a:lvl2pPr>
            <a:lvl3pPr marL="1143000" indent="-228600">
              <a:spcBef>
                <a:spcPct val="20000"/>
              </a:spcBef>
              <a:buChar char="•"/>
              <a:defRPr sz="1600">
                <a:solidFill>
                  <a:schemeClr val="tx1"/>
                </a:solidFill>
                <a:latin typeface="Arial" panose="020B0604020202020204" pitchFamily="34" charset="0"/>
                <a:ea typeface="ヒラギノ角ゴ Pro W3" pitchFamily="-9" charset="-128"/>
              </a:defRPr>
            </a:lvl3pPr>
            <a:lvl4pPr marL="1600200" indent="-228600">
              <a:spcBef>
                <a:spcPct val="20000"/>
              </a:spcBef>
              <a:buChar char="–"/>
              <a:defRPr sz="1400">
                <a:solidFill>
                  <a:schemeClr val="tx1"/>
                </a:solidFill>
                <a:latin typeface="Arial" panose="020B0604020202020204" pitchFamily="34" charset="0"/>
                <a:ea typeface="ヒラギノ角ゴ Pro W3" pitchFamily="-9" charset="-128"/>
              </a:defRPr>
            </a:lvl4pPr>
            <a:lvl5pPr marL="2057400" indent="-228600">
              <a:spcBef>
                <a:spcPct val="20000"/>
              </a:spcBef>
              <a:buChar char="»"/>
              <a:defRPr sz="1400">
                <a:solidFill>
                  <a:schemeClr val="tx1"/>
                </a:solidFill>
                <a:latin typeface="Arial" panose="020B0604020202020204" pitchFamily="34" charset="0"/>
                <a:ea typeface="ヒラギノ角ゴ Pro W3" pitchFamily="-9"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9pPr>
          </a:lstStyle>
          <a:p>
            <a:pPr algn="ctr" eaLnBrk="1" hangingPunct="1">
              <a:spcBef>
                <a:spcPct val="0"/>
              </a:spcBef>
              <a:buFontTx/>
              <a:buNone/>
            </a:pPr>
            <a:r>
              <a:rPr lang="en-US" altLang="en-US" sz="3200" b="1" dirty="0">
                <a:solidFill>
                  <a:srgbClr val="002060"/>
                </a:solidFill>
                <a:cs typeface="Arial" panose="020B0604020202020204" pitchFamily="34" charset="0"/>
              </a:rPr>
              <a:t>Reduce isolation…increase safety</a:t>
            </a:r>
          </a:p>
        </p:txBody>
      </p:sp>
    </p:spTree>
    <p:extLst>
      <p:ext uri="{BB962C8B-B14F-4D97-AF65-F5344CB8AC3E}">
        <p14:creationId xmlns:p14="http://schemas.microsoft.com/office/powerpoint/2010/main" val="379964749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Rectangle 388"/>
          <p:cNvSpPr/>
          <p:nvPr/>
        </p:nvSpPr>
        <p:spPr>
          <a:xfrm>
            <a:off x="-287338" y="-490538"/>
            <a:ext cx="9417051" cy="73485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2" name="Group 27"/>
          <p:cNvGrpSpPr>
            <a:grpSpLocks/>
          </p:cNvGrpSpPr>
          <p:nvPr/>
        </p:nvGrpSpPr>
        <p:grpSpPr bwMode="auto">
          <a:xfrm>
            <a:off x="5334000" y="-685800"/>
            <a:ext cx="2133600" cy="2057400"/>
            <a:chOff x="1248" y="576"/>
            <a:chExt cx="2736" cy="2928"/>
          </a:xfrm>
          <a:solidFill>
            <a:srgbClr val="01AEF0"/>
          </a:solidFill>
        </p:grpSpPr>
        <p:grpSp>
          <p:nvGrpSpPr>
            <p:cNvPr id="3" name="Group 28"/>
            <p:cNvGrpSpPr>
              <a:grpSpLocks/>
            </p:cNvGrpSpPr>
            <p:nvPr/>
          </p:nvGrpSpPr>
          <p:grpSpPr bwMode="auto">
            <a:xfrm>
              <a:off x="2304" y="1200"/>
              <a:ext cx="672" cy="1152"/>
              <a:chOff x="2304" y="1200"/>
              <a:chExt cx="672" cy="1152"/>
            </a:xfrm>
            <a:grpFill/>
          </p:grpSpPr>
          <p:sp>
            <p:nvSpPr>
              <p:cNvPr id="49533" name="Oval 29"/>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534" name="Line 30"/>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4" name="Group 31"/>
            <p:cNvGrpSpPr>
              <a:grpSpLocks/>
            </p:cNvGrpSpPr>
            <p:nvPr/>
          </p:nvGrpSpPr>
          <p:grpSpPr bwMode="auto">
            <a:xfrm rot="3178260">
              <a:off x="1536" y="1920"/>
              <a:ext cx="672" cy="1152"/>
              <a:chOff x="2304" y="1200"/>
              <a:chExt cx="672" cy="1152"/>
            </a:xfrm>
            <a:grpFill/>
          </p:grpSpPr>
          <p:sp>
            <p:nvSpPr>
              <p:cNvPr id="49531" name="Oval 32"/>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532" name="Line 33"/>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5" name="Group 34"/>
            <p:cNvGrpSpPr>
              <a:grpSpLocks/>
            </p:cNvGrpSpPr>
            <p:nvPr/>
          </p:nvGrpSpPr>
          <p:grpSpPr bwMode="auto">
            <a:xfrm>
              <a:off x="2304" y="2352"/>
              <a:ext cx="672" cy="1152"/>
              <a:chOff x="2304" y="1200"/>
              <a:chExt cx="672" cy="1152"/>
            </a:xfrm>
            <a:grpFill/>
          </p:grpSpPr>
          <p:sp>
            <p:nvSpPr>
              <p:cNvPr id="49529" name="Oval 35"/>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530" name="Line 36"/>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6" name="Group 37"/>
            <p:cNvGrpSpPr>
              <a:grpSpLocks/>
            </p:cNvGrpSpPr>
            <p:nvPr/>
          </p:nvGrpSpPr>
          <p:grpSpPr bwMode="auto">
            <a:xfrm rot="-3737648">
              <a:off x="3072" y="1920"/>
              <a:ext cx="672" cy="1152"/>
              <a:chOff x="2304" y="1200"/>
              <a:chExt cx="672" cy="1152"/>
            </a:xfrm>
            <a:grpFill/>
          </p:grpSpPr>
          <p:sp>
            <p:nvSpPr>
              <p:cNvPr id="49527" name="Oval 38"/>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528" name="Line 39"/>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7" name="Group 40"/>
            <p:cNvGrpSpPr>
              <a:grpSpLocks/>
            </p:cNvGrpSpPr>
            <p:nvPr/>
          </p:nvGrpSpPr>
          <p:grpSpPr bwMode="auto">
            <a:xfrm rot="6976468">
              <a:off x="1488" y="1104"/>
              <a:ext cx="672" cy="1152"/>
              <a:chOff x="2304" y="1200"/>
              <a:chExt cx="672" cy="1152"/>
            </a:xfrm>
            <a:grpFill/>
          </p:grpSpPr>
          <p:sp>
            <p:nvSpPr>
              <p:cNvPr id="49525" name="Oval 41"/>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526" name="Line 42"/>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8" name="Group 43"/>
            <p:cNvGrpSpPr>
              <a:grpSpLocks/>
            </p:cNvGrpSpPr>
            <p:nvPr/>
          </p:nvGrpSpPr>
          <p:grpSpPr bwMode="auto">
            <a:xfrm rot="-7419052">
              <a:off x="3024" y="912"/>
              <a:ext cx="672" cy="1152"/>
              <a:chOff x="2304" y="1200"/>
              <a:chExt cx="672" cy="1152"/>
            </a:xfrm>
            <a:grpFill/>
          </p:grpSpPr>
          <p:sp>
            <p:nvSpPr>
              <p:cNvPr id="49523" name="Oval 44"/>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524" name="Line 45"/>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9" name="Group 46"/>
            <p:cNvGrpSpPr>
              <a:grpSpLocks/>
            </p:cNvGrpSpPr>
            <p:nvPr/>
          </p:nvGrpSpPr>
          <p:grpSpPr bwMode="auto">
            <a:xfrm rot="10800000">
              <a:off x="2304" y="576"/>
              <a:ext cx="672" cy="1152"/>
              <a:chOff x="2304" y="1200"/>
              <a:chExt cx="672" cy="1152"/>
            </a:xfrm>
            <a:grpFill/>
          </p:grpSpPr>
          <p:sp>
            <p:nvSpPr>
              <p:cNvPr id="49521" name="Oval 47"/>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522" name="Line 48"/>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grpSp>
        <p:nvGrpSpPr>
          <p:cNvPr id="10" name="Group 50"/>
          <p:cNvGrpSpPr>
            <a:grpSpLocks/>
          </p:cNvGrpSpPr>
          <p:nvPr/>
        </p:nvGrpSpPr>
        <p:grpSpPr bwMode="auto">
          <a:xfrm>
            <a:off x="609600" y="990600"/>
            <a:ext cx="2133600" cy="2057400"/>
            <a:chOff x="1248" y="576"/>
            <a:chExt cx="2736" cy="2928"/>
          </a:xfrm>
          <a:solidFill>
            <a:srgbClr val="01AEF0"/>
          </a:solidFill>
        </p:grpSpPr>
        <p:grpSp>
          <p:nvGrpSpPr>
            <p:cNvPr id="11" name="Group 51"/>
            <p:cNvGrpSpPr>
              <a:grpSpLocks/>
            </p:cNvGrpSpPr>
            <p:nvPr/>
          </p:nvGrpSpPr>
          <p:grpSpPr bwMode="auto">
            <a:xfrm>
              <a:off x="2304" y="1200"/>
              <a:ext cx="672" cy="1152"/>
              <a:chOff x="2304" y="1200"/>
              <a:chExt cx="672" cy="1152"/>
            </a:xfrm>
            <a:grpFill/>
          </p:grpSpPr>
          <p:sp>
            <p:nvSpPr>
              <p:cNvPr id="49511" name="Oval 52"/>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512" name="Line 53"/>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12" name="Group 54"/>
            <p:cNvGrpSpPr>
              <a:grpSpLocks/>
            </p:cNvGrpSpPr>
            <p:nvPr/>
          </p:nvGrpSpPr>
          <p:grpSpPr bwMode="auto">
            <a:xfrm rot="3178260">
              <a:off x="1536" y="1920"/>
              <a:ext cx="672" cy="1152"/>
              <a:chOff x="2304" y="1200"/>
              <a:chExt cx="672" cy="1152"/>
            </a:xfrm>
            <a:grpFill/>
          </p:grpSpPr>
          <p:sp>
            <p:nvSpPr>
              <p:cNvPr id="49509" name="Oval 55"/>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510" name="Line 56"/>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13" name="Group 57"/>
            <p:cNvGrpSpPr>
              <a:grpSpLocks/>
            </p:cNvGrpSpPr>
            <p:nvPr/>
          </p:nvGrpSpPr>
          <p:grpSpPr bwMode="auto">
            <a:xfrm>
              <a:off x="2304" y="2352"/>
              <a:ext cx="672" cy="1152"/>
              <a:chOff x="2304" y="1200"/>
              <a:chExt cx="672" cy="1152"/>
            </a:xfrm>
            <a:grpFill/>
          </p:grpSpPr>
          <p:sp>
            <p:nvSpPr>
              <p:cNvPr id="49507" name="Oval 58"/>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508" name="Line 59"/>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14" name="Group 60"/>
            <p:cNvGrpSpPr>
              <a:grpSpLocks/>
            </p:cNvGrpSpPr>
            <p:nvPr/>
          </p:nvGrpSpPr>
          <p:grpSpPr bwMode="auto">
            <a:xfrm rot="-3737648">
              <a:off x="3072" y="1920"/>
              <a:ext cx="672" cy="1152"/>
              <a:chOff x="2304" y="1200"/>
              <a:chExt cx="672" cy="1152"/>
            </a:xfrm>
            <a:grpFill/>
          </p:grpSpPr>
          <p:sp>
            <p:nvSpPr>
              <p:cNvPr id="49505" name="Oval 61"/>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506" name="Line 62"/>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15" name="Group 63"/>
            <p:cNvGrpSpPr>
              <a:grpSpLocks/>
            </p:cNvGrpSpPr>
            <p:nvPr/>
          </p:nvGrpSpPr>
          <p:grpSpPr bwMode="auto">
            <a:xfrm rot="6976468">
              <a:off x="1488" y="1104"/>
              <a:ext cx="672" cy="1152"/>
              <a:chOff x="2304" y="1200"/>
              <a:chExt cx="672" cy="1152"/>
            </a:xfrm>
            <a:grpFill/>
          </p:grpSpPr>
          <p:sp>
            <p:nvSpPr>
              <p:cNvPr id="49503" name="Oval 64"/>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504" name="Line 65"/>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16" name="Group 66"/>
            <p:cNvGrpSpPr>
              <a:grpSpLocks/>
            </p:cNvGrpSpPr>
            <p:nvPr/>
          </p:nvGrpSpPr>
          <p:grpSpPr bwMode="auto">
            <a:xfrm rot="-7419052">
              <a:off x="3024" y="912"/>
              <a:ext cx="672" cy="1152"/>
              <a:chOff x="2304" y="1200"/>
              <a:chExt cx="672" cy="1152"/>
            </a:xfrm>
            <a:grpFill/>
          </p:grpSpPr>
          <p:sp>
            <p:nvSpPr>
              <p:cNvPr id="49501" name="Oval 67"/>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502" name="Line 68"/>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17" name="Group 69"/>
            <p:cNvGrpSpPr>
              <a:grpSpLocks/>
            </p:cNvGrpSpPr>
            <p:nvPr/>
          </p:nvGrpSpPr>
          <p:grpSpPr bwMode="auto">
            <a:xfrm rot="10800000">
              <a:off x="2304" y="576"/>
              <a:ext cx="672" cy="1152"/>
              <a:chOff x="2304" y="1200"/>
              <a:chExt cx="672" cy="1152"/>
            </a:xfrm>
            <a:grpFill/>
          </p:grpSpPr>
          <p:sp>
            <p:nvSpPr>
              <p:cNvPr id="49499" name="Oval 70"/>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500" name="Line 71"/>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grpSp>
        <p:nvGrpSpPr>
          <p:cNvPr id="18" name="Group 73"/>
          <p:cNvGrpSpPr>
            <a:grpSpLocks/>
          </p:cNvGrpSpPr>
          <p:nvPr/>
        </p:nvGrpSpPr>
        <p:grpSpPr bwMode="auto">
          <a:xfrm>
            <a:off x="2514600" y="4800600"/>
            <a:ext cx="2133600" cy="2057400"/>
            <a:chOff x="1248" y="576"/>
            <a:chExt cx="2736" cy="2928"/>
          </a:xfrm>
          <a:solidFill>
            <a:srgbClr val="01AEF0"/>
          </a:solidFill>
        </p:grpSpPr>
        <p:grpSp>
          <p:nvGrpSpPr>
            <p:cNvPr id="19" name="Group 74"/>
            <p:cNvGrpSpPr>
              <a:grpSpLocks/>
            </p:cNvGrpSpPr>
            <p:nvPr/>
          </p:nvGrpSpPr>
          <p:grpSpPr bwMode="auto">
            <a:xfrm>
              <a:off x="2304" y="1200"/>
              <a:ext cx="672" cy="1152"/>
              <a:chOff x="2304" y="1200"/>
              <a:chExt cx="672" cy="1152"/>
            </a:xfrm>
            <a:grpFill/>
          </p:grpSpPr>
          <p:sp>
            <p:nvSpPr>
              <p:cNvPr id="49489" name="Oval 75"/>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490" name="Line 76"/>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20" name="Group 77"/>
            <p:cNvGrpSpPr>
              <a:grpSpLocks/>
            </p:cNvGrpSpPr>
            <p:nvPr/>
          </p:nvGrpSpPr>
          <p:grpSpPr bwMode="auto">
            <a:xfrm rot="3178260">
              <a:off x="1536" y="1920"/>
              <a:ext cx="672" cy="1152"/>
              <a:chOff x="2304" y="1200"/>
              <a:chExt cx="672" cy="1152"/>
            </a:xfrm>
            <a:grpFill/>
          </p:grpSpPr>
          <p:sp>
            <p:nvSpPr>
              <p:cNvPr id="49487" name="Oval 78"/>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488" name="Line 79"/>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21" name="Group 80"/>
            <p:cNvGrpSpPr>
              <a:grpSpLocks/>
            </p:cNvGrpSpPr>
            <p:nvPr/>
          </p:nvGrpSpPr>
          <p:grpSpPr bwMode="auto">
            <a:xfrm>
              <a:off x="2304" y="2352"/>
              <a:ext cx="672" cy="1152"/>
              <a:chOff x="2304" y="1200"/>
              <a:chExt cx="672" cy="1152"/>
            </a:xfrm>
            <a:grpFill/>
          </p:grpSpPr>
          <p:sp>
            <p:nvSpPr>
              <p:cNvPr id="49485" name="Oval 81"/>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486" name="Line 82"/>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22" name="Group 83"/>
            <p:cNvGrpSpPr>
              <a:grpSpLocks/>
            </p:cNvGrpSpPr>
            <p:nvPr/>
          </p:nvGrpSpPr>
          <p:grpSpPr bwMode="auto">
            <a:xfrm rot="-3737648">
              <a:off x="3072" y="1920"/>
              <a:ext cx="672" cy="1152"/>
              <a:chOff x="2304" y="1200"/>
              <a:chExt cx="672" cy="1152"/>
            </a:xfrm>
            <a:grpFill/>
          </p:grpSpPr>
          <p:sp>
            <p:nvSpPr>
              <p:cNvPr id="49483" name="Oval 84"/>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484" name="Line 85"/>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23" name="Group 86"/>
            <p:cNvGrpSpPr>
              <a:grpSpLocks/>
            </p:cNvGrpSpPr>
            <p:nvPr/>
          </p:nvGrpSpPr>
          <p:grpSpPr bwMode="auto">
            <a:xfrm rot="6976468">
              <a:off x="1488" y="1104"/>
              <a:ext cx="672" cy="1152"/>
              <a:chOff x="2304" y="1200"/>
              <a:chExt cx="672" cy="1152"/>
            </a:xfrm>
            <a:grpFill/>
          </p:grpSpPr>
          <p:sp>
            <p:nvSpPr>
              <p:cNvPr id="49481" name="Oval 87"/>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482" name="Line 88"/>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24" name="Group 89"/>
            <p:cNvGrpSpPr>
              <a:grpSpLocks/>
            </p:cNvGrpSpPr>
            <p:nvPr/>
          </p:nvGrpSpPr>
          <p:grpSpPr bwMode="auto">
            <a:xfrm rot="-7419052">
              <a:off x="3024" y="912"/>
              <a:ext cx="672" cy="1152"/>
              <a:chOff x="2304" y="1200"/>
              <a:chExt cx="672" cy="1152"/>
            </a:xfrm>
            <a:grpFill/>
          </p:grpSpPr>
          <p:sp>
            <p:nvSpPr>
              <p:cNvPr id="49479" name="Oval 90"/>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480" name="Line 91"/>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25" name="Group 92"/>
            <p:cNvGrpSpPr>
              <a:grpSpLocks/>
            </p:cNvGrpSpPr>
            <p:nvPr/>
          </p:nvGrpSpPr>
          <p:grpSpPr bwMode="auto">
            <a:xfrm rot="10800000">
              <a:off x="2304" y="576"/>
              <a:ext cx="672" cy="1152"/>
              <a:chOff x="2304" y="1200"/>
              <a:chExt cx="672" cy="1152"/>
            </a:xfrm>
            <a:grpFill/>
          </p:grpSpPr>
          <p:sp>
            <p:nvSpPr>
              <p:cNvPr id="49477" name="Oval 93"/>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478" name="Line 94"/>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grpSp>
        <p:nvGrpSpPr>
          <p:cNvPr id="26" name="Group 96"/>
          <p:cNvGrpSpPr>
            <a:grpSpLocks/>
          </p:cNvGrpSpPr>
          <p:nvPr/>
        </p:nvGrpSpPr>
        <p:grpSpPr bwMode="auto">
          <a:xfrm>
            <a:off x="3124200" y="2019300"/>
            <a:ext cx="2362200" cy="2247900"/>
            <a:chOff x="1248" y="576"/>
            <a:chExt cx="2736" cy="2928"/>
          </a:xfrm>
          <a:solidFill>
            <a:srgbClr val="01AEF0"/>
          </a:solidFill>
        </p:grpSpPr>
        <p:grpSp>
          <p:nvGrpSpPr>
            <p:cNvPr id="27" name="Group 97"/>
            <p:cNvGrpSpPr>
              <a:grpSpLocks/>
            </p:cNvGrpSpPr>
            <p:nvPr/>
          </p:nvGrpSpPr>
          <p:grpSpPr bwMode="auto">
            <a:xfrm>
              <a:off x="2304" y="1200"/>
              <a:ext cx="672" cy="1152"/>
              <a:chOff x="2304" y="1200"/>
              <a:chExt cx="672" cy="1152"/>
            </a:xfrm>
            <a:grpFill/>
          </p:grpSpPr>
          <p:sp>
            <p:nvSpPr>
              <p:cNvPr id="49468" name="Oval 98"/>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469" name="Line 99"/>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28" name="Group 100"/>
            <p:cNvGrpSpPr>
              <a:grpSpLocks/>
            </p:cNvGrpSpPr>
            <p:nvPr/>
          </p:nvGrpSpPr>
          <p:grpSpPr bwMode="auto">
            <a:xfrm rot="3178260">
              <a:off x="1536" y="1920"/>
              <a:ext cx="672" cy="1152"/>
              <a:chOff x="2304" y="1200"/>
              <a:chExt cx="672" cy="1152"/>
            </a:xfrm>
            <a:grpFill/>
          </p:grpSpPr>
          <p:sp>
            <p:nvSpPr>
              <p:cNvPr id="49466" name="Oval 101"/>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467" name="Line 102"/>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29" name="Group 103"/>
            <p:cNvGrpSpPr>
              <a:grpSpLocks/>
            </p:cNvGrpSpPr>
            <p:nvPr/>
          </p:nvGrpSpPr>
          <p:grpSpPr bwMode="auto">
            <a:xfrm>
              <a:off x="2304" y="2352"/>
              <a:ext cx="672" cy="1152"/>
              <a:chOff x="2304" y="1200"/>
              <a:chExt cx="672" cy="1152"/>
            </a:xfrm>
            <a:grpFill/>
          </p:grpSpPr>
          <p:sp>
            <p:nvSpPr>
              <p:cNvPr id="49464" name="Oval 104"/>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465" name="Line 105"/>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30" name="Group 106"/>
            <p:cNvGrpSpPr>
              <a:grpSpLocks/>
            </p:cNvGrpSpPr>
            <p:nvPr/>
          </p:nvGrpSpPr>
          <p:grpSpPr bwMode="auto">
            <a:xfrm rot="-3737648">
              <a:off x="3072" y="1920"/>
              <a:ext cx="672" cy="1152"/>
              <a:chOff x="2304" y="1200"/>
              <a:chExt cx="672" cy="1152"/>
            </a:xfrm>
            <a:grpFill/>
          </p:grpSpPr>
          <p:sp>
            <p:nvSpPr>
              <p:cNvPr id="49462" name="Oval 107"/>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463" name="Line 108"/>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31" name="Group 109"/>
            <p:cNvGrpSpPr>
              <a:grpSpLocks/>
            </p:cNvGrpSpPr>
            <p:nvPr/>
          </p:nvGrpSpPr>
          <p:grpSpPr bwMode="auto">
            <a:xfrm rot="6976468">
              <a:off x="1488" y="1104"/>
              <a:ext cx="672" cy="1152"/>
              <a:chOff x="2304" y="1200"/>
              <a:chExt cx="672" cy="1152"/>
            </a:xfrm>
            <a:grpFill/>
          </p:grpSpPr>
          <p:sp>
            <p:nvSpPr>
              <p:cNvPr id="49460" name="Oval 110"/>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461" name="Line 111"/>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49317" name="Group 112"/>
            <p:cNvGrpSpPr>
              <a:grpSpLocks/>
            </p:cNvGrpSpPr>
            <p:nvPr/>
          </p:nvGrpSpPr>
          <p:grpSpPr bwMode="auto">
            <a:xfrm rot="-7419052">
              <a:off x="3024" y="912"/>
              <a:ext cx="672" cy="1152"/>
              <a:chOff x="2304" y="1200"/>
              <a:chExt cx="672" cy="1152"/>
            </a:xfrm>
            <a:grpFill/>
          </p:grpSpPr>
          <p:sp>
            <p:nvSpPr>
              <p:cNvPr id="49458" name="Oval 113"/>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459" name="Line 114"/>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49318" name="Group 115"/>
            <p:cNvGrpSpPr>
              <a:grpSpLocks/>
            </p:cNvGrpSpPr>
            <p:nvPr/>
          </p:nvGrpSpPr>
          <p:grpSpPr bwMode="auto">
            <a:xfrm rot="10800000">
              <a:off x="2304" y="576"/>
              <a:ext cx="672" cy="1152"/>
              <a:chOff x="2304" y="1200"/>
              <a:chExt cx="672" cy="1152"/>
            </a:xfrm>
            <a:grpFill/>
          </p:grpSpPr>
          <p:sp>
            <p:nvSpPr>
              <p:cNvPr id="49456" name="Oval 116"/>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457" name="Line 117"/>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sp>
        <p:nvSpPr>
          <p:cNvPr id="4102" name="Line 119"/>
          <p:cNvSpPr>
            <a:spLocks noChangeShapeType="1"/>
          </p:cNvSpPr>
          <p:nvPr/>
        </p:nvSpPr>
        <p:spPr bwMode="auto">
          <a:xfrm flipV="1">
            <a:off x="2819400" y="3810000"/>
            <a:ext cx="457200" cy="228600"/>
          </a:xfrm>
          <a:prstGeom prst="line">
            <a:avLst/>
          </a:prstGeom>
          <a:noFill/>
          <a:ln w="57150">
            <a:solidFill>
              <a:srgbClr val="00B0F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103" name="Line 120"/>
          <p:cNvSpPr>
            <a:spLocks noChangeShapeType="1"/>
          </p:cNvSpPr>
          <p:nvPr/>
        </p:nvSpPr>
        <p:spPr bwMode="auto">
          <a:xfrm flipV="1">
            <a:off x="3733800" y="4267200"/>
            <a:ext cx="381000" cy="533400"/>
          </a:xfrm>
          <a:prstGeom prst="line">
            <a:avLst/>
          </a:prstGeom>
          <a:noFill/>
          <a:ln w="57150">
            <a:solidFill>
              <a:srgbClr val="00B0F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104" name="Line 121"/>
          <p:cNvSpPr>
            <a:spLocks noChangeShapeType="1"/>
          </p:cNvSpPr>
          <p:nvPr/>
        </p:nvSpPr>
        <p:spPr bwMode="auto">
          <a:xfrm flipH="1" flipV="1">
            <a:off x="4114800" y="1676400"/>
            <a:ext cx="76200" cy="365125"/>
          </a:xfrm>
          <a:prstGeom prst="line">
            <a:avLst/>
          </a:prstGeom>
          <a:noFill/>
          <a:ln w="57150">
            <a:solidFill>
              <a:srgbClr val="00B0F0"/>
            </a:solidFill>
            <a:round/>
            <a:headEnd/>
            <a:tailEnd/>
          </a:ln>
          <a:extLst>
            <a:ext uri="{909E8E84-426E-40DD-AFC4-6F175D3DCCD1}">
              <a14:hiddenFill xmlns:a14="http://schemas.microsoft.com/office/drawing/2010/main">
                <a:noFill/>
              </a14:hiddenFill>
            </a:ext>
          </a:extLst>
        </p:spPr>
        <p:txBody>
          <a:bodyPr/>
          <a:lstStyle/>
          <a:p>
            <a:endParaRPr lang="en-CA"/>
          </a:p>
        </p:txBody>
      </p:sp>
      <p:grpSp>
        <p:nvGrpSpPr>
          <p:cNvPr id="49319" name="Group 122"/>
          <p:cNvGrpSpPr>
            <a:grpSpLocks/>
          </p:cNvGrpSpPr>
          <p:nvPr/>
        </p:nvGrpSpPr>
        <p:grpSpPr bwMode="auto">
          <a:xfrm>
            <a:off x="4724400" y="4114800"/>
            <a:ext cx="2133600" cy="2057400"/>
            <a:chOff x="1248" y="576"/>
            <a:chExt cx="2736" cy="2928"/>
          </a:xfrm>
          <a:solidFill>
            <a:srgbClr val="01AEF0"/>
          </a:solidFill>
        </p:grpSpPr>
        <p:grpSp>
          <p:nvGrpSpPr>
            <p:cNvPr id="49320" name="Group 123"/>
            <p:cNvGrpSpPr>
              <a:grpSpLocks/>
            </p:cNvGrpSpPr>
            <p:nvPr/>
          </p:nvGrpSpPr>
          <p:grpSpPr bwMode="auto">
            <a:xfrm>
              <a:off x="2304" y="1200"/>
              <a:ext cx="672" cy="1152"/>
              <a:chOff x="2304" y="1200"/>
              <a:chExt cx="672" cy="1152"/>
            </a:xfrm>
            <a:grpFill/>
          </p:grpSpPr>
          <p:sp>
            <p:nvSpPr>
              <p:cNvPr id="49446" name="Oval 124"/>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447" name="Line 125"/>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49321" name="Group 126"/>
            <p:cNvGrpSpPr>
              <a:grpSpLocks/>
            </p:cNvGrpSpPr>
            <p:nvPr/>
          </p:nvGrpSpPr>
          <p:grpSpPr bwMode="auto">
            <a:xfrm rot="3178260">
              <a:off x="1536" y="1920"/>
              <a:ext cx="672" cy="1152"/>
              <a:chOff x="2304" y="1200"/>
              <a:chExt cx="672" cy="1152"/>
            </a:xfrm>
            <a:grpFill/>
          </p:grpSpPr>
          <p:sp>
            <p:nvSpPr>
              <p:cNvPr id="49444" name="Oval 127"/>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445" name="Line 128"/>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49322" name="Group 129"/>
            <p:cNvGrpSpPr>
              <a:grpSpLocks/>
            </p:cNvGrpSpPr>
            <p:nvPr/>
          </p:nvGrpSpPr>
          <p:grpSpPr bwMode="auto">
            <a:xfrm>
              <a:off x="2304" y="2352"/>
              <a:ext cx="672" cy="1152"/>
              <a:chOff x="2304" y="1200"/>
              <a:chExt cx="672" cy="1152"/>
            </a:xfrm>
            <a:grpFill/>
          </p:grpSpPr>
          <p:sp>
            <p:nvSpPr>
              <p:cNvPr id="49442" name="Oval 130"/>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443" name="Line 131"/>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49323" name="Group 132"/>
            <p:cNvGrpSpPr>
              <a:grpSpLocks/>
            </p:cNvGrpSpPr>
            <p:nvPr/>
          </p:nvGrpSpPr>
          <p:grpSpPr bwMode="auto">
            <a:xfrm rot="-3737648">
              <a:off x="3072" y="1920"/>
              <a:ext cx="672" cy="1152"/>
              <a:chOff x="2304" y="1200"/>
              <a:chExt cx="672" cy="1152"/>
            </a:xfrm>
            <a:grpFill/>
          </p:grpSpPr>
          <p:sp>
            <p:nvSpPr>
              <p:cNvPr id="49440" name="Oval 133"/>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441" name="Line 134"/>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49324" name="Group 135"/>
            <p:cNvGrpSpPr>
              <a:grpSpLocks/>
            </p:cNvGrpSpPr>
            <p:nvPr/>
          </p:nvGrpSpPr>
          <p:grpSpPr bwMode="auto">
            <a:xfrm rot="6976468">
              <a:off x="1488" y="1104"/>
              <a:ext cx="672" cy="1152"/>
              <a:chOff x="2304" y="1200"/>
              <a:chExt cx="672" cy="1152"/>
            </a:xfrm>
            <a:grpFill/>
          </p:grpSpPr>
          <p:sp>
            <p:nvSpPr>
              <p:cNvPr id="49438" name="Oval 136"/>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439" name="Line 137"/>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49339" name="Group 138"/>
            <p:cNvGrpSpPr>
              <a:grpSpLocks/>
            </p:cNvGrpSpPr>
            <p:nvPr/>
          </p:nvGrpSpPr>
          <p:grpSpPr bwMode="auto">
            <a:xfrm rot="-7419052">
              <a:off x="3024" y="912"/>
              <a:ext cx="672" cy="1152"/>
              <a:chOff x="2304" y="1200"/>
              <a:chExt cx="672" cy="1152"/>
            </a:xfrm>
            <a:grpFill/>
          </p:grpSpPr>
          <p:sp>
            <p:nvSpPr>
              <p:cNvPr id="49436" name="Oval 139"/>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437" name="Line 140"/>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49340" name="Group 141"/>
            <p:cNvGrpSpPr>
              <a:grpSpLocks/>
            </p:cNvGrpSpPr>
            <p:nvPr/>
          </p:nvGrpSpPr>
          <p:grpSpPr bwMode="auto">
            <a:xfrm rot="10800000">
              <a:off x="2304" y="576"/>
              <a:ext cx="672" cy="1152"/>
              <a:chOff x="2304" y="1200"/>
              <a:chExt cx="672" cy="1152"/>
            </a:xfrm>
            <a:grpFill/>
          </p:grpSpPr>
          <p:sp>
            <p:nvSpPr>
              <p:cNvPr id="49434" name="Oval 142"/>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435" name="Line 143"/>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sp>
        <p:nvSpPr>
          <p:cNvPr id="4106" name="Line 145"/>
          <p:cNvSpPr>
            <a:spLocks noChangeShapeType="1"/>
          </p:cNvSpPr>
          <p:nvPr/>
        </p:nvSpPr>
        <p:spPr bwMode="auto">
          <a:xfrm flipH="1" flipV="1">
            <a:off x="5334000" y="3870325"/>
            <a:ext cx="228600" cy="320675"/>
          </a:xfrm>
          <a:prstGeom prst="line">
            <a:avLst/>
          </a:prstGeom>
          <a:noFill/>
          <a:ln w="57150">
            <a:solidFill>
              <a:srgbClr val="00B0F0"/>
            </a:solidFill>
            <a:round/>
            <a:headEnd/>
            <a:tailEnd/>
          </a:ln>
          <a:extLst>
            <a:ext uri="{909E8E84-426E-40DD-AFC4-6F175D3DCCD1}">
              <a14:hiddenFill xmlns:a14="http://schemas.microsoft.com/office/drawing/2010/main">
                <a:noFill/>
              </a14:hiddenFill>
            </a:ext>
          </a:extLst>
        </p:spPr>
        <p:txBody>
          <a:bodyPr/>
          <a:lstStyle/>
          <a:p>
            <a:endParaRPr lang="en-CA"/>
          </a:p>
        </p:txBody>
      </p:sp>
      <p:grpSp>
        <p:nvGrpSpPr>
          <p:cNvPr id="49341" name="Group 146"/>
          <p:cNvGrpSpPr>
            <a:grpSpLocks/>
          </p:cNvGrpSpPr>
          <p:nvPr/>
        </p:nvGrpSpPr>
        <p:grpSpPr bwMode="auto">
          <a:xfrm>
            <a:off x="762000" y="3505200"/>
            <a:ext cx="2133600" cy="2057400"/>
            <a:chOff x="1248" y="576"/>
            <a:chExt cx="2736" cy="2928"/>
          </a:xfrm>
          <a:solidFill>
            <a:srgbClr val="01AEF0"/>
          </a:solidFill>
        </p:grpSpPr>
        <p:grpSp>
          <p:nvGrpSpPr>
            <p:cNvPr id="49342" name="Group 147"/>
            <p:cNvGrpSpPr>
              <a:grpSpLocks/>
            </p:cNvGrpSpPr>
            <p:nvPr/>
          </p:nvGrpSpPr>
          <p:grpSpPr bwMode="auto">
            <a:xfrm>
              <a:off x="2304" y="1200"/>
              <a:ext cx="672" cy="1152"/>
              <a:chOff x="2304" y="1200"/>
              <a:chExt cx="672" cy="1152"/>
            </a:xfrm>
            <a:grpFill/>
          </p:grpSpPr>
          <p:sp>
            <p:nvSpPr>
              <p:cNvPr id="49424" name="Oval 148"/>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425" name="Line 149"/>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49343" name="Group 150"/>
            <p:cNvGrpSpPr>
              <a:grpSpLocks/>
            </p:cNvGrpSpPr>
            <p:nvPr/>
          </p:nvGrpSpPr>
          <p:grpSpPr bwMode="auto">
            <a:xfrm rot="3178260">
              <a:off x="1536" y="1920"/>
              <a:ext cx="672" cy="1152"/>
              <a:chOff x="2304" y="1200"/>
              <a:chExt cx="672" cy="1152"/>
            </a:xfrm>
            <a:grpFill/>
          </p:grpSpPr>
          <p:sp>
            <p:nvSpPr>
              <p:cNvPr id="49422" name="Oval 151"/>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423" name="Line 152"/>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49344" name="Group 153"/>
            <p:cNvGrpSpPr>
              <a:grpSpLocks/>
            </p:cNvGrpSpPr>
            <p:nvPr/>
          </p:nvGrpSpPr>
          <p:grpSpPr bwMode="auto">
            <a:xfrm>
              <a:off x="2304" y="2352"/>
              <a:ext cx="672" cy="1152"/>
              <a:chOff x="2304" y="1200"/>
              <a:chExt cx="672" cy="1152"/>
            </a:xfrm>
            <a:grpFill/>
          </p:grpSpPr>
          <p:sp>
            <p:nvSpPr>
              <p:cNvPr id="49420" name="Oval 154"/>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421" name="Line 155"/>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49345" name="Group 156"/>
            <p:cNvGrpSpPr>
              <a:grpSpLocks/>
            </p:cNvGrpSpPr>
            <p:nvPr/>
          </p:nvGrpSpPr>
          <p:grpSpPr bwMode="auto">
            <a:xfrm rot="-3737648">
              <a:off x="3072" y="1920"/>
              <a:ext cx="672" cy="1152"/>
              <a:chOff x="2304" y="1200"/>
              <a:chExt cx="672" cy="1152"/>
            </a:xfrm>
            <a:grpFill/>
          </p:grpSpPr>
          <p:sp>
            <p:nvSpPr>
              <p:cNvPr id="49418" name="Oval 157"/>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419" name="Line 158"/>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49346" name="Group 159"/>
            <p:cNvGrpSpPr>
              <a:grpSpLocks/>
            </p:cNvGrpSpPr>
            <p:nvPr/>
          </p:nvGrpSpPr>
          <p:grpSpPr bwMode="auto">
            <a:xfrm rot="6976468">
              <a:off x="1488" y="1104"/>
              <a:ext cx="672" cy="1152"/>
              <a:chOff x="2304" y="1200"/>
              <a:chExt cx="672" cy="1152"/>
            </a:xfrm>
            <a:grpFill/>
          </p:grpSpPr>
          <p:sp>
            <p:nvSpPr>
              <p:cNvPr id="49416" name="Oval 160"/>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417" name="Line 161"/>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49361" name="Group 162"/>
            <p:cNvGrpSpPr>
              <a:grpSpLocks/>
            </p:cNvGrpSpPr>
            <p:nvPr/>
          </p:nvGrpSpPr>
          <p:grpSpPr bwMode="auto">
            <a:xfrm rot="-7419052">
              <a:off x="3024" y="912"/>
              <a:ext cx="672" cy="1152"/>
              <a:chOff x="2304" y="1200"/>
              <a:chExt cx="672" cy="1152"/>
            </a:xfrm>
            <a:grpFill/>
          </p:grpSpPr>
          <p:sp>
            <p:nvSpPr>
              <p:cNvPr id="49414" name="Oval 163"/>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415" name="Line 164"/>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49362" name="Group 165"/>
            <p:cNvGrpSpPr>
              <a:grpSpLocks/>
            </p:cNvGrpSpPr>
            <p:nvPr/>
          </p:nvGrpSpPr>
          <p:grpSpPr bwMode="auto">
            <a:xfrm rot="10800000">
              <a:off x="2304" y="576"/>
              <a:ext cx="672" cy="1152"/>
              <a:chOff x="2304" y="1200"/>
              <a:chExt cx="672" cy="1152"/>
            </a:xfrm>
            <a:grpFill/>
          </p:grpSpPr>
          <p:sp>
            <p:nvSpPr>
              <p:cNvPr id="49412" name="Oval 166"/>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413" name="Line 167"/>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sp>
        <p:nvSpPr>
          <p:cNvPr id="4108" name="Line 169"/>
          <p:cNvSpPr>
            <a:spLocks noChangeShapeType="1"/>
          </p:cNvSpPr>
          <p:nvPr/>
        </p:nvSpPr>
        <p:spPr bwMode="auto">
          <a:xfrm flipH="1">
            <a:off x="5405438" y="2362200"/>
            <a:ext cx="385762" cy="247650"/>
          </a:xfrm>
          <a:prstGeom prst="line">
            <a:avLst/>
          </a:prstGeom>
          <a:noFill/>
          <a:ln w="57150">
            <a:solidFill>
              <a:srgbClr val="00B0F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109" name="Line 170"/>
          <p:cNvSpPr>
            <a:spLocks noChangeShapeType="1"/>
          </p:cNvSpPr>
          <p:nvPr/>
        </p:nvSpPr>
        <p:spPr bwMode="auto">
          <a:xfrm flipV="1">
            <a:off x="6019800" y="1371600"/>
            <a:ext cx="304800" cy="762000"/>
          </a:xfrm>
          <a:prstGeom prst="line">
            <a:avLst/>
          </a:prstGeom>
          <a:noFill/>
          <a:ln w="57150">
            <a:solidFill>
              <a:srgbClr val="00B0F0"/>
            </a:solidFill>
            <a:round/>
            <a:headEnd/>
            <a:tailEnd/>
          </a:ln>
          <a:extLst>
            <a:ext uri="{909E8E84-426E-40DD-AFC4-6F175D3DCCD1}">
              <a14:hiddenFill xmlns:a14="http://schemas.microsoft.com/office/drawing/2010/main">
                <a:noFill/>
              </a14:hiddenFill>
            </a:ext>
          </a:extLst>
        </p:spPr>
        <p:txBody>
          <a:bodyPr/>
          <a:lstStyle/>
          <a:p>
            <a:endParaRPr lang="en-CA"/>
          </a:p>
        </p:txBody>
      </p:sp>
      <p:grpSp>
        <p:nvGrpSpPr>
          <p:cNvPr id="49363" name="Group 171"/>
          <p:cNvGrpSpPr>
            <a:grpSpLocks/>
          </p:cNvGrpSpPr>
          <p:nvPr/>
        </p:nvGrpSpPr>
        <p:grpSpPr bwMode="auto">
          <a:xfrm>
            <a:off x="2895600" y="-304800"/>
            <a:ext cx="2133600" cy="2057400"/>
            <a:chOff x="1248" y="576"/>
            <a:chExt cx="2736" cy="2928"/>
          </a:xfrm>
          <a:solidFill>
            <a:srgbClr val="01AEF0"/>
          </a:solidFill>
        </p:grpSpPr>
        <p:grpSp>
          <p:nvGrpSpPr>
            <p:cNvPr id="49364" name="Group 172"/>
            <p:cNvGrpSpPr>
              <a:grpSpLocks/>
            </p:cNvGrpSpPr>
            <p:nvPr/>
          </p:nvGrpSpPr>
          <p:grpSpPr bwMode="auto">
            <a:xfrm>
              <a:off x="2304" y="1200"/>
              <a:ext cx="672" cy="1152"/>
              <a:chOff x="2304" y="1200"/>
              <a:chExt cx="672" cy="1152"/>
            </a:xfrm>
            <a:grpFill/>
          </p:grpSpPr>
          <p:sp>
            <p:nvSpPr>
              <p:cNvPr id="49403" name="Oval 173"/>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404" name="Line 174"/>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49365" name="Group 175"/>
            <p:cNvGrpSpPr>
              <a:grpSpLocks/>
            </p:cNvGrpSpPr>
            <p:nvPr/>
          </p:nvGrpSpPr>
          <p:grpSpPr bwMode="auto">
            <a:xfrm rot="3178260">
              <a:off x="1536" y="1920"/>
              <a:ext cx="672" cy="1152"/>
              <a:chOff x="2304" y="1200"/>
              <a:chExt cx="672" cy="1152"/>
            </a:xfrm>
            <a:grpFill/>
          </p:grpSpPr>
          <p:sp>
            <p:nvSpPr>
              <p:cNvPr id="49401" name="Oval 176"/>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402" name="Line 177"/>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49366" name="Group 178"/>
            <p:cNvGrpSpPr>
              <a:grpSpLocks/>
            </p:cNvGrpSpPr>
            <p:nvPr/>
          </p:nvGrpSpPr>
          <p:grpSpPr bwMode="auto">
            <a:xfrm>
              <a:off x="2304" y="2352"/>
              <a:ext cx="672" cy="1152"/>
              <a:chOff x="2304" y="1200"/>
              <a:chExt cx="672" cy="1152"/>
            </a:xfrm>
            <a:grpFill/>
          </p:grpSpPr>
          <p:sp>
            <p:nvSpPr>
              <p:cNvPr id="49399" name="Oval 179"/>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400" name="Line 180"/>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49367" name="Group 181"/>
            <p:cNvGrpSpPr>
              <a:grpSpLocks/>
            </p:cNvGrpSpPr>
            <p:nvPr/>
          </p:nvGrpSpPr>
          <p:grpSpPr bwMode="auto">
            <a:xfrm rot="-3737648">
              <a:off x="3072" y="1920"/>
              <a:ext cx="672" cy="1152"/>
              <a:chOff x="2304" y="1200"/>
              <a:chExt cx="672" cy="1152"/>
            </a:xfrm>
            <a:grpFill/>
          </p:grpSpPr>
          <p:sp>
            <p:nvSpPr>
              <p:cNvPr id="49397" name="Oval 182"/>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398" name="Line 183"/>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49368" name="Group 184"/>
            <p:cNvGrpSpPr>
              <a:grpSpLocks/>
            </p:cNvGrpSpPr>
            <p:nvPr/>
          </p:nvGrpSpPr>
          <p:grpSpPr bwMode="auto">
            <a:xfrm rot="6976468">
              <a:off x="1488" y="1104"/>
              <a:ext cx="672" cy="1152"/>
              <a:chOff x="2304" y="1200"/>
              <a:chExt cx="672" cy="1152"/>
            </a:xfrm>
            <a:grpFill/>
          </p:grpSpPr>
          <p:sp>
            <p:nvSpPr>
              <p:cNvPr id="49395" name="Oval 185"/>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396" name="Line 186"/>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49383" name="Group 187"/>
            <p:cNvGrpSpPr>
              <a:grpSpLocks/>
            </p:cNvGrpSpPr>
            <p:nvPr/>
          </p:nvGrpSpPr>
          <p:grpSpPr bwMode="auto">
            <a:xfrm rot="-7419052">
              <a:off x="3024" y="912"/>
              <a:ext cx="672" cy="1152"/>
              <a:chOff x="2304" y="1200"/>
              <a:chExt cx="672" cy="1152"/>
            </a:xfrm>
            <a:grpFill/>
          </p:grpSpPr>
          <p:sp>
            <p:nvSpPr>
              <p:cNvPr id="49393" name="Oval 188"/>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394" name="Line 189"/>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49384" name="Group 190"/>
            <p:cNvGrpSpPr>
              <a:grpSpLocks/>
            </p:cNvGrpSpPr>
            <p:nvPr/>
          </p:nvGrpSpPr>
          <p:grpSpPr bwMode="auto">
            <a:xfrm rot="10800000">
              <a:off x="2304" y="576"/>
              <a:ext cx="672" cy="1152"/>
              <a:chOff x="2304" y="1200"/>
              <a:chExt cx="672" cy="1152"/>
            </a:xfrm>
            <a:grpFill/>
          </p:grpSpPr>
          <p:sp>
            <p:nvSpPr>
              <p:cNvPr id="49391" name="Oval 191"/>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392" name="Line 192"/>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grpSp>
        <p:nvGrpSpPr>
          <p:cNvPr id="49385" name="Group 194"/>
          <p:cNvGrpSpPr>
            <a:grpSpLocks/>
          </p:cNvGrpSpPr>
          <p:nvPr/>
        </p:nvGrpSpPr>
        <p:grpSpPr bwMode="auto">
          <a:xfrm>
            <a:off x="5791200" y="1676400"/>
            <a:ext cx="2133600" cy="2057400"/>
            <a:chOff x="1248" y="576"/>
            <a:chExt cx="2736" cy="2928"/>
          </a:xfrm>
          <a:solidFill>
            <a:srgbClr val="01AEF0"/>
          </a:solidFill>
        </p:grpSpPr>
        <p:grpSp>
          <p:nvGrpSpPr>
            <p:cNvPr id="49386" name="Group 195"/>
            <p:cNvGrpSpPr>
              <a:grpSpLocks/>
            </p:cNvGrpSpPr>
            <p:nvPr/>
          </p:nvGrpSpPr>
          <p:grpSpPr bwMode="auto">
            <a:xfrm>
              <a:off x="2304" y="1200"/>
              <a:ext cx="672" cy="1152"/>
              <a:chOff x="2304" y="1200"/>
              <a:chExt cx="672" cy="1152"/>
            </a:xfrm>
            <a:grpFill/>
          </p:grpSpPr>
          <p:sp>
            <p:nvSpPr>
              <p:cNvPr id="49381" name="Oval 196"/>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382" name="Line 197"/>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49387" name="Group 198"/>
            <p:cNvGrpSpPr>
              <a:grpSpLocks/>
            </p:cNvGrpSpPr>
            <p:nvPr/>
          </p:nvGrpSpPr>
          <p:grpSpPr bwMode="auto">
            <a:xfrm rot="3178260">
              <a:off x="1536" y="1920"/>
              <a:ext cx="672" cy="1152"/>
              <a:chOff x="2304" y="1200"/>
              <a:chExt cx="672" cy="1152"/>
            </a:xfrm>
            <a:grpFill/>
          </p:grpSpPr>
          <p:sp>
            <p:nvSpPr>
              <p:cNvPr id="49379" name="Oval 199"/>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380" name="Line 200"/>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49388" name="Group 201"/>
            <p:cNvGrpSpPr>
              <a:grpSpLocks/>
            </p:cNvGrpSpPr>
            <p:nvPr/>
          </p:nvGrpSpPr>
          <p:grpSpPr bwMode="auto">
            <a:xfrm>
              <a:off x="2304" y="2352"/>
              <a:ext cx="672" cy="1152"/>
              <a:chOff x="2304" y="1200"/>
              <a:chExt cx="672" cy="1152"/>
            </a:xfrm>
            <a:grpFill/>
          </p:grpSpPr>
          <p:sp>
            <p:nvSpPr>
              <p:cNvPr id="49377" name="Oval 202"/>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378" name="Line 203"/>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49389" name="Group 204"/>
            <p:cNvGrpSpPr>
              <a:grpSpLocks/>
            </p:cNvGrpSpPr>
            <p:nvPr/>
          </p:nvGrpSpPr>
          <p:grpSpPr bwMode="auto">
            <a:xfrm rot="-3737648">
              <a:off x="3072" y="1920"/>
              <a:ext cx="672" cy="1152"/>
              <a:chOff x="2304" y="1200"/>
              <a:chExt cx="672" cy="1152"/>
            </a:xfrm>
            <a:grpFill/>
          </p:grpSpPr>
          <p:sp>
            <p:nvSpPr>
              <p:cNvPr id="49375" name="Oval 205"/>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376" name="Line 206"/>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49390" name="Group 207"/>
            <p:cNvGrpSpPr>
              <a:grpSpLocks/>
            </p:cNvGrpSpPr>
            <p:nvPr/>
          </p:nvGrpSpPr>
          <p:grpSpPr bwMode="auto">
            <a:xfrm rot="6976468">
              <a:off x="1488" y="1104"/>
              <a:ext cx="672" cy="1152"/>
              <a:chOff x="2304" y="1200"/>
              <a:chExt cx="672" cy="1152"/>
            </a:xfrm>
            <a:grpFill/>
          </p:grpSpPr>
          <p:sp>
            <p:nvSpPr>
              <p:cNvPr id="49373" name="Oval 208"/>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374" name="Line 209"/>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49405" name="Group 210"/>
            <p:cNvGrpSpPr>
              <a:grpSpLocks/>
            </p:cNvGrpSpPr>
            <p:nvPr/>
          </p:nvGrpSpPr>
          <p:grpSpPr bwMode="auto">
            <a:xfrm rot="-7419052">
              <a:off x="3024" y="912"/>
              <a:ext cx="672" cy="1152"/>
              <a:chOff x="2304" y="1200"/>
              <a:chExt cx="672" cy="1152"/>
            </a:xfrm>
            <a:grpFill/>
          </p:grpSpPr>
          <p:sp>
            <p:nvSpPr>
              <p:cNvPr id="49371" name="Oval 211"/>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372" name="Line 212"/>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49406" name="Group 213"/>
            <p:cNvGrpSpPr>
              <a:grpSpLocks/>
            </p:cNvGrpSpPr>
            <p:nvPr/>
          </p:nvGrpSpPr>
          <p:grpSpPr bwMode="auto">
            <a:xfrm rot="10800000">
              <a:off x="2304" y="576"/>
              <a:ext cx="672" cy="1152"/>
              <a:chOff x="2304" y="1200"/>
              <a:chExt cx="672" cy="1152"/>
            </a:xfrm>
            <a:grpFill/>
          </p:grpSpPr>
          <p:sp>
            <p:nvSpPr>
              <p:cNvPr id="49369" name="Oval 214"/>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370" name="Line 215"/>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sp>
        <p:nvSpPr>
          <p:cNvPr id="4112" name="Line 217"/>
          <p:cNvSpPr>
            <a:spLocks noChangeShapeType="1"/>
          </p:cNvSpPr>
          <p:nvPr/>
        </p:nvSpPr>
        <p:spPr bwMode="auto">
          <a:xfrm flipH="1" flipV="1">
            <a:off x="2667000" y="2514600"/>
            <a:ext cx="457200" cy="228600"/>
          </a:xfrm>
          <a:prstGeom prst="line">
            <a:avLst/>
          </a:prstGeom>
          <a:noFill/>
          <a:ln w="57150">
            <a:solidFill>
              <a:srgbClr val="00B0F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21" name="TextBox 220"/>
          <p:cNvSpPr txBox="1"/>
          <p:nvPr/>
        </p:nvSpPr>
        <p:spPr>
          <a:xfrm>
            <a:off x="3929063" y="2957513"/>
            <a:ext cx="1371600" cy="461962"/>
          </a:xfrm>
          <a:prstGeom prst="rect">
            <a:avLst/>
          </a:prstGeom>
          <a:noFill/>
        </p:spPr>
        <p:txBody>
          <a:bodyPr>
            <a:spAutoFit/>
          </a:bodyPr>
          <a:lstStyle/>
          <a:p>
            <a:pPr>
              <a:defRPr/>
            </a:pPr>
            <a:r>
              <a:rPr lang="en-US" b="1" dirty="0">
                <a:effectLst>
                  <a:outerShdw blurRad="38100" dist="38100" dir="2700000" algn="tl">
                    <a:srgbClr val="000000">
                      <a:alpha val="43137"/>
                    </a:srgbClr>
                  </a:outerShdw>
                </a:effectLst>
                <a:latin typeface="Arial" charset="0"/>
                <a:cs typeface="Arial" pitchFamily="34" charset="0"/>
              </a:rPr>
              <a:t>YOU</a:t>
            </a:r>
          </a:p>
        </p:txBody>
      </p:sp>
      <p:sp>
        <p:nvSpPr>
          <p:cNvPr id="222" name="Line 145"/>
          <p:cNvSpPr>
            <a:spLocks noChangeShapeType="1"/>
          </p:cNvSpPr>
          <p:nvPr/>
        </p:nvSpPr>
        <p:spPr bwMode="auto">
          <a:xfrm flipH="1">
            <a:off x="6781800" y="4449763"/>
            <a:ext cx="533400" cy="46037"/>
          </a:xfrm>
          <a:prstGeom prst="line">
            <a:avLst/>
          </a:prstGeom>
          <a:noFill/>
          <a:ln w="57150">
            <a:solidFill>
              <a:srgbClr val="00B0F0"/>
            </a:solidFill>
            <a:round/>
            <a:headEnd/>
            <a:tailEnd/>
          </a:ln>
          <a:extLst>
            <a:ext uri="{909E8E84-426E-40DD-AFC4-6F175D3DCCD1}">
              <a14:hiddenFill xmlns:a14="http://schemas.microsoft.com/office/drawing/2010/main">
                <a:noFill/>
              </a14:hiddenFill>
            </a:ext>
          </a:extLst>
        </p:spPr>
        <p:txBody>
          <a:bodyPr/>
          <a:lstStyle/>
          <a:p>
            <a:endParaRPr lang="en-CA"/>
          </a:p>
        </p:txBody>
      </p:sp>
      <p:grpSp>
        <p:nvGrpSpPr>
          <p:cNvPr id="49407" name="Group 194"/>
          <p:cNvGrpSpPr>
            <a:grpSpLocks/>
          </p:cNvGrpSpPr>
          <p:nvPr/>
        </p:nvGrpSpPr>
        <p:grpSpPr bwMode="auto">
          <a:xfrm>
            <a:off x="7315200" y="3733800"/>
            <a:ext cx="2133600" cy="2057400"/>
            <a:chOff x="1248" y="576"/>
            <a:chExt cx="2736" cy="2928"/>
          </a:xfrm>
          <a:solidFill>
            <a:srgbClr val="01AEF0"/>
          </a:solidFill>
        </p:grpSpPr>
        <p:grpSp>
          <p:nvGrpSpPr>
            <p:cNvPr id="49408" name="Group 195"/>
            <p:cNvGrpSpPr>
              <a:grpSpLocks/>
            </p:cNvGrpSpPr>
            <p:nvPr/>
          </p:nvGrpSpPr>
          <p:grpSpPr bwMode="auto">
            <a:xfrm>
              <a:off x="2304" y="1200"/>
              <a:ext cx="672" cy="1152"/>
              <a:chOff x="2304" y="1200"/>
              <a:chExt cx="672" cy="1152"/>
            </a:xfrm>
            <a:grpFill/>
          </p:grpSpPr>
          <p:sp>
            <p:nvSpPr>
              <p:cNvPr id="49359" name="Oval 196"/>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360" name="Line 197"/>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49409" name="Group 198"/>
            <p:cNvGrpSpPr>
              <a:grpSpLocks/>
            </p:cNvGrpSpPr>
            <p:nvPr/>
          </p:nvGrpSpPr>
          <p:grpSpPr bwMode="auto">
            <a:xfrm rot="3178260">
              <a:off x="1536" y="1920"/>
              <a:ext cx="672" cy="1152"/>
              <a:chOff x="2304" y="1200"/>
              <a:chExt cx="672" cy="1152"/>
            </a:xfrm>
            <a:grpFill/>
          </p:grpSpPr>
          <p:sp>
            <p:nvSpPr>
              <p:cNvPr id="49357" name="Oval 199"/>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358" name="Line 200"/>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49410" name="Group 201"/>
            <p:cNvGrpSpPr>
              <a:grpSpLocks/>
            </p:cNvGrpSpPr>
            <p:nvPr/>
          </p:nvGrpSpPr>
          <p:grpSpPr bwMode="auto">
            <a:xfrm>
              <a:off x="2304" y="2352"/>
              <a:ext cx="672" cy="1152"/>
              <a:chOff x="2304" y="1200"/>
              <a:chExt cx="672" cy="1152"/>
            </a:xfrm>
            <a:grpFill/>
          </p:grpSpPr>
          <p:sp>
            <p:nvSpPr>
              <p:cNvPr id="49355" name="Oval 202"/>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356" name="Line 203"/>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49411" name="Group 204"/>
            <p:cNvGrpSpPr>
              <a:grpSpLocks/>
            </p:cNvGrpSpPr>
            <p:nvPr/>
          </p:nvGrpSpPr>
          <p:grpSpPr bwMode="auto">
            <a:xfrm rot="-3737648">
              <a:off x="3072" y="1920"/>
              <a:ext cx="672" cy="1152"/>
              <a:chOff x="2304" y="1200"/>
              <a:chExt cx="672" cy="1152"/>
            </a:xfrm>
            <a:grpFill/>
          </p:grpSpPr>
          <p:sp>
            <p:nvSpPr>
              <p:cNvPr id="49353" name="Oval 205"/>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354" name="Line 206"/>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49426" name="Group 207"/>
            <p:cNvGrpSpPr>
              <a:grpSpLocks/>
            </p:cNvGrpSpPr>
            <p:nvPr/>
          </p:nvGrpSpPr>
          <p:grpSpPr bwMode="auto">
            <a:xfrm rot="6976468">
              <a:off x="1488" y="1104"/>
              <a:ext cx="672" cy="1152"/>
              <a:chOff x="2304" y="1200"/>
              <a:chExt cx="672" cy="1152"/>
            </a:xfrm>
            <a:grpFill/>
          </p:grpSpPr>
          <p:sp>
            <p:nvSpPr>
              <p:cNvPr id="49351" name="Oval 208"/>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352" name="Line 209"/>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49427" name="Group 210"/>
            <p:cNvGrpSpPr>
              <a:grpSpLocks/>
            </p:cNvGrpSpPr>
            <p:nvPr/>
          </p:nvGrpSpPr>
          <p:grpSpPr bwMode="auto">
            <a:xfrm rot="-7419052">
              <a:off x="3024" y="912"/>
              <a:ext cx="672" cy="1152"/>
              <a:chOff x="2304" y="1200"/>
              <a:chExt cx="672" cy="1152"/>
            </a:xfrm>
            <a:grpFill/>
          </p:grpSpPr>
          <p:sp>
            <p:nvSpPr>
              <p:cNvPr id="49349" name="Oval 211"/>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350" name="Line 212"/>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49428" name="Group 213"/>
            <p:cNvGrpSpPr>
              <a:grpSpLocks/>
            </p:cNvGrpSpPr>
            <p:nvPr/>
          </p:nvGrpSpPr>
          <p:grpSpPr bwMode="auto">
            <a:xfrm rot="10800000">
              <a:off x="2304" y="576"/>
              <a:ext cx="672" cy="1152"/>
              <a:chOff x="2304" y="1200"/>
              <a:chExt cx="672" cy="1152"/>
            </a:xfrm>
            <a:grpFill/>
          </p:grpSpPr>
          <p:sp>
            <p:nvSpPr>
              <p:cNvPr id="49347" name="Oval 214"/>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348" name="Line 215"/>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sp>
        <p:nvSpPr>
          <p:cNvPr id="246" name="Line 169"/>
          <p:cNvSpPr>
            <a:spLocks noChangeShapeType="1"/>
          </p:cNvSpPr>
          <p:nvPr/>
        </p:nvSpPr>
        <p:spPr bwMode="auto">
          <a:xfrm flipH="1">
            <a:off x="7848600" y="1752600"/>
            <a:ext cx="609600" cy="304800"/>
          </a:xfrm>
          <a:prstGeom prst="line">
            <a:avLst/>
          </a:prstGeom>
          <a:noFill/>
          <a:ln w="57150">
            <a:solidFill>
              <a:srgbClr val="00B0F0"/>
            </a:solidFill>
            <a:round/>
            <a:headEnd/>
            <a:tailEnd/>
          </a:ln>
          <a:extLst>
            <a:ext uri="{909E8E84-426E-40DD-AFC4-6F175D3DCCD1}">
              <a14:hiddenFill xmlns:a14="http://schemas.microsoft.com/office/drawing/2010/main">
                <a:noFill/>
              </a14:hiddenFill>
            </a:ext>
          </a:extLst>
        </p:spPr>
        <p:txBody>
          <a:bodyPr/>
          <a:lstStyle/>
          <a:p>
            <a:endParaRPr lang="en-CA"/>
          </a:p>
        </p:txBody>
      </p:sp>
      <p:grpSp>
        <p:nvGrpSpPr>
          <p:cNvPr id="49429" name="Group 194"/>
          <p:cNvGrpSpPr>
            <a:grpSpLocks/>
          </p:cNvGrpSpPr>
          <p:nvPr/>
        </p:nvGrpSpPr>
        <p:grpSpPr bwMode="auto">
          <a:xfrm>
            <a:off x="7467600" y="-304800"/>
            <a:ext cx="2133600" cy="2057400"/>
            <a:chOff x="1248" y="576"/>
            <a:chExt cx="2736" cy="2928"/>
          </a:xfrm>
          <a:solidFill>
            <a:srgbClr val="01AEF0"/>
          </a:solidFill>
        </p:grpSpPr>
        <p:grpSp>
          <p:nvGrpSpPr>
            <p:cNvPr id="49430" name="Group 195"/>
            <p:cNvGrpSpPr>
              <a:grpSpLocks/>
            </p:cNvGrpSpPr>
            <p:nvPr/>
          </p:nvGrpSpPr>
          <p:grpSpPr bwMode="auto">
            <a:xfrm>
              <a:off x="2304" y="1200"/>
              <a:ext cx="672" cy="1152"/>
              <a:chOff x="2304" y="1200"/>
              <a:chExt cx="672" cy="1152"/>
            </a:xfrm>
            <a:grpFill/>
          </p:grpSpPr>
          <p:sp>
            <p:nvSpPr>
              <p:cNvPr id="49337" name="Oval 196"/>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338" name="Line 197"/>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49431" name="Group 198"/>
            <p:cNvGrpSpPr>
              <a:grpSpLocks/>
            </p:cNvGrpSpPr>
            <p:nvPr/>
          </p:nvGrpSpPr>
          <p:grpSpPr bwMode="auto">
            <a:xfrm rot="3178260">
              <a:off x="1536" y="1920"/>
              <a:ext cx="672" cy="1152"/>
              <a:chOff x="2304" y="1200"/>
              <a:chExt cx="672" cy="1152"/>
            </a:xfrm>
            <a:grpFill/>
          </p:grpSpPr>
          <p:sp>
            <p:nvSpPr>
              <p:cNvPr id="49335" name="Oval 199"/>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336" name="Line 200"/>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49432" name="Group 201"/>
            <p:cNvGrpSpPr>
              <a:grpSpLocks/>
            </p:cNvGrpSpPr>
            <p:nvPr/>
          </p:nvGrpSpPr>
          <p:grpSpPr bwMode="auto">
            <a:xfrm>
              <a:off x="2304" y="2352"/>
              <a:ext cx="672" cy="1152"/>
              <a:chOff x="2304" y="1200"/>
              <a:chExt cx="672" cy="1152"/>
            </a:xfrm>
            <a:grpFill/>
          </p:grpSpPr>
          <p:sp>
            <p:nvSpPr>
              <p:cNvPr id="49333" name="Oval 202"/>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334" name="Line 203"/>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49433" name="Group 204"/>
            <p:cNvGrpSpPr>
              <a:grpSpLocks/>
            </p:cNvGrpSpPr>
            <p:nvPr/>
          </p:nvGrpSpPr>
          <p:grpSpPr bwMode="auto">
            <a:xfrm rot="-3737648">
              <a:off x="3072" y="1920"/>
              <a:ext cx="672" cy="1152"/>
              <a:chOff x="2304" y="1200"/>
              <a:chExt cx="672" cy="1152"/>
            </a:xfrm>
            <a:grpFill/>
          </p:grpSpPr>
          <p:sp>
            <p:nvSpPr>
              <p:cNvPr id="49331" name="Oval 205"/>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332" name="Line 206"/>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49448" name="Group 207"/>
            <p:cNvGrpSpPr>
              <a:grpSpLocks/>
            </p:cNvGrpSpPr>
            <p:nvPr/>
          </p:nvGrpSpPr>
          <p:grpSpPr bwMode="auto">
            <a:xfrm rot="6976468">
              <a:off x="1488" y="1104"/>
              <a:ext cx="672" cy="1152"/>
              <a:chOff x="2304" y="1200"/>
              <a:chExt cx="672" cy="1152"/>
            </a:xfrm>
            <a:grpFill/>
          </p:grpSpPr>
          <p:sp>
            <p:nvSpPr>
              <p:cNvPr id="49329" name="Oval 208"/>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330" name="Line 209"/>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49449" name="Group 210"/>
            <p:cNvGrpSpPr>
              <a:grpSpLocks/>
            </p:cNvGrpSpPr>
            <p:nvPr/>
          </p:nvGrpSpPr>
          <p:grpSpPr bwMode="auto">
            <a:xfrm rot="-7419052">
              <a:off x="3024" y="912"/>
              <a:ext cx="672" cy="1152"/>
              <a:chOff x="2304" y="1200"/>
              <a:chExt cx="672" cy="1152"/>
            </a:xfrm>
            <a:grpFill/>
          </p:grpSpPr>
          <p:sp>
            <p:nvSpPr>
              <p:cNvPr id="49327" name="Oval 211"/>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328" name="Line 212"/>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49450" name="Group 213"/>
            <p:cNvGrpSpPr>
              <a:grpSpLocks/>
            </p:cNvGrpSpPr>
            <p:nvPr/>
          </p:nvGrpSpPr>
          <p:grpSpPr bwMode="auto">
            <a:xfrm rot="10800000">
              <a:off x="2304" y="576"/>
              <a:ext cx="672" cy="1152"/>
              <a:chOff x="2304" y="1200"/>
              <a:chExt cx="672" cy="1152"/>
            </a:xfrm>
            <a:grpFill/>
          </p:grpSpPr>
          <p:sp>
            <p:nvSpPr>
              <p:cNvPr id="49325" name="Oval 214"/>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326" name="Line 215"/>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sp>
        <p:nvSpPr>
          <p:cNvPr id="270" name="Line 217"/>
          <p:cNvSpPr>
            <a:spLocks noChangeShapeType="1"/>
          </p:cNvSpPr>
          <p:nvPr/>
        </p:nvSpPr>
        <p:spPr bwMode="auto">
          <a:xfrm flipH="1">
            <a:off x="381000" y="4191000"/>
            <a:ext cx="381000" cy="46038"/>
          </a:xfrm>
          <a:prstGeom prst="line">
            <a:avLst/>
          </a:prstGeom>
          <a:noFill/>
          <a:ln w="57150">
            <a:solidFill>
              <a:srgbClr val="00B0F0"/>
            </a:solidFill>
            <a:round/>
            <a:headEnd/>
            <a:tailEnd/>
          </a:ln>
          <a:extLst>
            <a:ext uri="{909E8E84-426E-40DD-AFC4-6F175D3DCCD1}">
              <a14:hiddenFill xmlns:a14="http://schemas.microsoft.com/office/drawing/2010/main">
                <a:noFill/>
              </a14:hiddenFill>
            </a:ext>
          </a:extLst>
        </p:spPr>
        <p:txBody>
          <a:bodyPr/>
          <a:lstStyle/>
          <a:p>
            <a:endParaRPr lang="en-CA"/>
          </a:p>
        </p:txBody>
      </p:sp>
      <p:grpSp>
        <p:nvGrpSpPr>
          <p:cNvPr id="49451" name="Group 50"/>
          <p:cNvGrpSpPr>
            <a:grpSpLocks/>
          </p:cNvGrpSpPr>
          <p:nvPr/>
        </p:nvGrpSpPr>
        <p:grpSpPr bwMode="auto">
          <a:xfrm>
            <a:off x="-1676400" y="2895600"/>
            <a:ext cx="2133600" cy="2057400"/>
            <a:chOff x="1248" y="576"/>
            <a:chExt cx="2736" cy="2928"/>
          </a:xfrm>
          <a:solidFill>
            <a:srgbClr val="01AEF0"/>
          </a:solidFill>
        </p:grpSpPr>
        <p:grpSp>
          <p:nvGrpSpPr>
            <p:cNvPr id="49452" name="Group 51"/>
            <p:cNvGrpSpPr>
              <a:grpSpLocks/>
            </p:cNvGrpSpPr>
            <p:nvPr/>
          </p:nvGrpSpPr>
          <p:grpSpPr bwMode="auto">
            <a:xfrm>
              <a:off x="2304" y="1200"/>
              <a:ext cx="672" cy="1152"/>
              <a:chOff x="2304" y="1200"/>
              <a:chExt cx="672" cy="1152"/>
            </a:xfrm>
            <a:grpFill/>
          </p:grpSpPr>
          <p:sp>
            <p:nvSpPr>
              <p:cNvPr id="49315" name="Oval 52"/>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316" name="Line 53"/>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49453" name="Group 54"/>
            <p:cNvGrpSpPr>
              <a:grpSpLocks/>
            </p:cNvGrpSpPr>
            <p:nvPr/>
          </p:nvGrpSpPr>
          <p:grpSpPr bwMode="auto">
            <a:xfrm rot="3178260">
              <a:off x="1536" y="1920"/>
              <a:ext cx="672" cy="1152"/>
              <a:chOff x="2304" y="1200"/>
              <a:chExt cx="672" cy="1152"/>
            </a:xfrm>
            <a:grpFill/>
          </p:grpSpPr>
          <p:sp>
            <p:nvSpPr>
              <p:cNvPr id="49313" name="Oval 55"/>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314" name="Line 56"/>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49454" name="Group 57"/>
            <p:cNvGrpSpPr>
              <a:grpSpLocks/>
            </p:cNvGrpSpPr>
            <p:nvPr/>
          </p:nvGrpSpPr>
          <p:grpSpPr bwMode="auto">
            <a:xfrm>
              <a:off x="2304" y="2352"/>
              <a:ext cx="672" cy="1152"/>
              <a:chOff x="2304" y="1200"/>
              <a:chExt cx="672" cy="1152"/>
            </a:xfrm>
            <a:grpFill/>
          </p:grpSpPr>
          <p:sp>
            <p:nvSpPr>
              <p:cNvPr id="49311" name="Oval 58"/>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312" name="Line 59"/>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49455" name="Group 60"/>
            <p:cNvGrpSpPr>
              <a:grpSpLocks/>
            </p:cNvGrpSpPr>
            <p:nvPr/>
          </p:nvGrpSpPr>
          <p:grpSpPr bwMode="auto">
            <a:xfrm rot="-3737648">
              <a:off x="3072" y="1920"/>
              <a:ext cx="672" cy="1152"/>
              <a:chOff x="2304" y="1200"/>
              <a:chExt cx="672" cy="1152"/>
            </a:xfrm>
            <a:grpFill/>
          </p:grpSpPr>
          <p:sp>
            <p:nvSpPr>
              <p:cNvPr id="49309" name="Oval 61"/>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310" name="Line 62"/>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49470" name="Group 63"/>
            <p:cNvGrpSpPr>
              <a:grpSpLocks/>
            </p:cNvGrpSpPr>
            <p:nvPr/>
          </p:nvGrpSpPr>
          <p:grpSpPr bwMode="auto">
            <a:xfrm rot="6976468">
              <a:off x="1488" y="1104"/>
              <a:ext cx="672" cy="1152"/>
              <a:chOff x="2304" y="1200"/>
              <a:chExt cx="672" cy="1152"/>
            </a:xfrm>
            <a:grpFill/>
          </p:grpSpPr>
          <p:sp>
            <p:nvSpPr>
              <p:cNvPr id="49307" name="Oval 64"/>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308" name="Line 65"/>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49471" name="Group 66"/>
            <p:cNvGrpSpPr>
              <a:grpSpLocks/>
            </p:cNvGrpSpPr>
            <p:nvPr/>
          </p:nvGrpSpPr>
          <p:grpSpPr bwMode="auto">
            <a:xfrm rot="-7419052">
              <a:off x="3024" y="912"/>
              <a:ext cx="672" cy="1152"/>
              <a:chOff x="2304" y="1200"/>
              <a:chExt cx="672" cy="1152"/>
            </a:xfrm>
            <a:grpFill/>
          </p:grpSpPr>
          <p:sp>
            <p:nvSpPr>
              <p:cNvPr id="49305" name="Oval 67"/>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306" name="Line 68"/>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49472" name="Group 69"/>
            <p:cNvGrpSpPr>
              <a:grpSpLocks/>
            </p:cNvGrpSpPr>
            <p:nvPr/>
          </p:nvGrpSpPr>
          <p:grpSpPr bwMode="auto">
            <a:xfrm rot="10800000">
              <a:off x="2304" y="576"/>
              <a:ext cx="672" cy="1152"/>
              <a:chOff x="2304" y="1200"/>
              <a:chExt cx="672" cy="1152"/>
            </a:xfrm>
            <a:grpFill/>
          </p:grpSpPr>
          <p:sp>
            <p:nvSpPr>
              <p:cNvPr id="49303" name="Oval 70"/>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304" name="Line 71"/>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sp>
        <p:nvSpPr>
          <p:cNvPr id="294" name="Line 145"/>
          <p:cNvSpPr>
            <a:spLocks noChangeShapeType="1"/>
          </p:cNvSpPr>
          <p:nvPr/>
        </p:nvSpPr>
        <p:spPr bwMode="auto">
          <a:xfrm flipH="1" flipV="1">
            <a:off x="6705600" y="5791200"/>
            <a:ext cx="457200" cy="304800"/>
          </a:xfrm>
          <a:prstGeom prst="line">
            <a:avLst/>
          </a:prstGeom>
          <a:noFill/>
          <a:ln w="57150">
            <a:solidFill>
              <a:srgbClr val="00B0F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95" name="Line 145"/>
          <p:cNvSpPr>
            <a:spLocks noChangeShapeType="1"/>
          </p:cNvSpPr>
          <p:nvPr/>
        </p:nvSpPr>
        <p:spPr bwMode="auto">
          <a:xfrm flipH="1">
            <a:off x="7848600" y="2971800"/>
            <a:ext cx="533400" cy="228600"/>
          </a:xfrm>
          <a:prstGeom prst="line">
            <a:avLst/>
          </a:prstGeom>
          <a:noFill/>
          <a:ln w="57150">
            <a:solidFill>
              <a:srgbClr val="00B0F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96" name="Line 145"/>
          <p:cNvSpPr>
            <a:spLocks noChangeShapeType="1"/>
          </p:cNvSpPr>
          <p:nvPr/>
        </p:nvSpPr>
        <p:spPr bwMode="auto">
          <a:xfrm flipH="1" flipV="1">
            <a:off x="2057400" y="685800"/>
            <a:ext cx="304800" cy="533400"/>
          </a:xfrm>
          <a:prstGeom prst="line">
            <a:avLst/>
          </a:prstGeom>
          <a:noFill/>
          <a:ln w="57150">
            <a:solidFill>
              <a:srgbClr val="00B0F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297" name="Line 145"/>
          <p:cNvSpPr>
            <a:spLocks noChangeShapeType="1"/>
          </p:cNvSpPr>
          <p:nvPr/>
        </p:nvSpPr>
        <p:spPr bwMode="auto">
          <a:xfrm flipH="1" flipV="1">
            <a:off x="533400" y="990600"/>
            <a:ext cx="304800" cy="457200"/>
          </a:xfrm>
          <a:prstGeom prst="line">
            <a:avLst/>
          </a:prstGeom>
          <a:noFill/>
          <a:ln w="57150">
            <a:solidFill>
              <a:srgbClr val="00B0F0"/>
            </a:solidFill>
            <a:round/>
            <a:headEnd/>
            <a:tailEnd/>
          </a:ln>
          <a:extLst>
            <a:ext uri="{909E8E84-426E-40DD-AFC4-6F175D3DCCD1}">
              <a14:hiddenFill xmlns:a14="http://schemas.microsoft.com/office/drawing/2010/main">
                <a:noFill/>
              </a14:hiddenFill>
            </a:ext>
          </a:extLst>
        </p:spPr>
        <p:txBody>
          <a:bodyPr/>
          <a:lstStyle/>
          <a:p>
            <a:endParaRPr lang="en-CA"/>
          </a:p>
        </p:txBody>
      </p:sp>
      <p:grpSp>
        <p:nvGrpSpPr>
          <p:cNvPr id="49473" name="Group 50"/>
          <p:cNvGrpSpPr>
            <a:grpSpLocks/>
          </p:cNvGrpSpPr>
          <p:nvPr/>
        </p:nvGrpSpPr>
        <p:grpSpPr bwMode="auto">
          <a:xfrm>
            <a:off x="-1524000" y="-609600"/>
            <a:ext cx="2133600" cy="2057400"/>
            <a:chOff x="1248" y="576"/>
            <a:chExt cx="2736" cy="2928"/>
          </a:xfrm>
          <a:solidFill>
            <a:srgbClr val="01AEF0"/>
          </a:solidFill>
        </p:grpSpPr>
        <p:grpSp>
          <p:nvGrpSpPr>
            <p:cNvPr id="49474" name="Group 51"/>
            <p:cNvGrpSpPr>
              <a:grpSpLocks/>
            </p:cNvGrpSpPr>
            <p:nvPr/>
          </p:nvGrpSpPr>
          <p:grpSpPr bwMode="auto">
            <a:xfrm>
              <a:off x="2304" y="1200"/>
              <a:ext cx="672" cy="1152"/>
              <a:chOff x="2304" y="1200"/>
              <a:chExt cx="672" cy="1152"/>
            </a:xfrm>
            <a:grpFill/>
          </p:grpSpPr>
          <p:sp>
            <p:nvSpPr>
              <p:cNvPr id="49293" name="Oval 52"/>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294" name="Line 53"/>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49475" name="Group 54"/>
            <p:cNvGrpSpPr>
              <a:grpSpLocks/>
            </p:cNvGrpSpPr>
            <p:nvPr/>
          </p:nvGrpSpPr>
          <p:grpSpPr bwMode="auto">
            <a:xfrm rot="3178260">
              <a:off x="1536" y="1920"/>
              <a:ext cx="672" cy="1152"/>
              <a:chOff x="2304" y="1200"/>
              <a:chExt cx="672" cy="1152"/>
            </a:xfrm>
            <a:grpFill/>
          </p:grpSpPr>
          <p:sp>
            <p:nvSpPr>
              <p:cNvPr id="49291" name="Oval 55"/>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292" name="Line 56"/>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49476" name="Group 57"/>
            <p:cNvGrpSpPr>
              <a:grpSpLocks/>
            </p:cNvGrpSpPr>
            <p:nvPr/>
          </p:nvGrpSpPr>
          <p:grpSpPr bwMode="auto">
            <a:xfrm>
              <a:off x="2304" y="2352"/>
              <a:ext cx="672" cy="1152"/>
              <a:chOff x="2304" y="1200"/>
              <a:chExt cx="672" cy="1152"/>
            </a:xfrm>
            <a:grpFill/>
          </p:grpSpPr>
          <p:sp>
            <p:nvSpPr>
              <p:cNvPr id="49289" name="Oval 58"/>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290" name="Line 59"/>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49491" name="Group 60"/>
            <p:cNvGrpSpPr>
              <a:grpSpLocks/>
            </p:cNvGrpSpPr>
            <p:nvPr/>
          </p:nvGrpSpPr>
          <p:grpSpPr bwMode="auto">
            <a:xfrm rot="-3737648">
              <a:off x="3072" y="1920"/>
              <a:ext cx="672" cy="1152"/>
              <a:chOff x="2304" y="1200"/>
              <a:chExt cx="672" cy="1152"/>
            </a:xfrm>
            <a:grpFill/>
          </p:grpSpPr>
          <p:sp>
            <p:nvSpPr>
              <p:cNvPr id="49287" name="Oval 61"/>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288" name="Line 62"/>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49492" name="Group 63"/>
            <p:cNvGrpSpPr>
              <a:grpSpLocks/>
            </p:cNvGrpSpPr>
            <p:nvPr/>
          </p:nvGrpSpPr>
          <p:grpSpPr bwMode="auto">
            <a:xfrm rot="6976468">
              <a:off x="1488" y="1104"/>
              <a:ext cx="672" cy="1152"/>
              <a:chOff x="2304" y="1200"/>
              <a:chExt cx="672" cy="1152"/>
            </a:xfrm>
            <a:grpFill/>
          </p:grpSpPr>
          <p:sp>
            <p:nvSpPr>
              <p:cNvPr id="49285" name="Oval 64"/>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286" name="Line 65"/>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49493" name="Group 66"/>
            <p:cNvGrpSpPr>
              <a:grpSpLocks/>
            </p:cNvGrpSpPr>
            <p:nvPr/>
          </p:nvGrpSpPr>
          <p:grpSpPr bwMode="auto">
            <a:xfrm rot="-7419052">
              <a:off x="3024" y="912"/>
              <a:ext cx="672" cy="1152"/>
              <a:chOff x="2304" y="1200"/>
              <a:chExt cx="672" cy="1152"/>
            </a:xfrm>
            <a:grpFill/>
          </p:grpSpPr>
          <p:sp>
            <p:nvSpPr>
              <p:cNvPr id="49283" name="Oval 67"/>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284" name="Line 68"/>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49494" name="Group 69"/>
            <p:cNvGrpSpPr>
              <a:grpSpLocks/>
            </p:cNvGrpSpPr>
            <p:nvPr/>
          </p:nvGrpSpPr>
          <p:grpSpPr bwMode="auto">
            <a:xfrm rot="10800000">
              <a:off x="2304" y="576"/>
              <a:ext cx="672" cy="1152"/>
              <a:chOff x="2304" y="1200"/>
              <a:chExt cx="672" cy="1152"/>
            </a:xfrm>
            <a:grpFill/>
          </p:grpSpPr>
          <p:sp>
            <p:nvSpPr>
              <p:cNvPr id="49281" name="Oval 70"/>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282" name="Line 71"/>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grpSp>
        <p:nvGrpSpPr>
          <p:cNvPr id="49495" name="Group 50"/>
          <p:cNvGrpSpPr>
            <a:grpSpLocks/>
          </p:cNvGrpSpPr>
          <p:nvPr/>
        </p:nvGrpSpPr>
        <p:grpSpPr bwMode="auto">
          <a:xfrm>
            <a:off x="838200" y="-1371600"/>
            <a:ext cx="2133600" cy="2057400"/>
            <a:chOff x="1248" y="576"/>
            <a:chExt cx="2736" cy="2928"/>
          </a:xfrm>
          <a:solidFill>
            <a:srgbClr val="01AEF0"/>
          </a:solidFill>
        </p:grpSpPr>
        <p:grpSp>
          <p:nvGrpSpPr>
            <p:cNvPr id="49496" name="Group 51"/>
            <p:cNvGrpSpPr>
              <a:grpSpLocks/>
            </p:cNvGrpSpPr>
            <p:nvPr/>
          </p:nvGrpSpPr>
          <p:grpSpPr bwMode="auto">
            <a:xfrm>
              <a:off x="2304" y="1200"/>
              <a:ext cx="672" cy="1152"/>
              <a:chOff x="2304" y="1200"/>
              <a:chExt cx="672" cy="1152"/>
            </a:xfrm>
            <a:grpFill/>
          </p:grpSpPr>
          <p:sp>
            <p:nvSpPr>
              <p:cNvPr id="49271" name="Oval 52"/>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272" name="Line 53"/>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49497" name="Group 54"/>
            <p:cNvGrpSpPr>
              <a:grpSpLocks/>
            </p:cNvGrpSpPr>
            <p:nvPr/>
          </p:nvGrpSpPr>
          <p:grpSpPr bwMode="auto">
            <a:xfrm rot="3178260">
              <a:off x="1536" y="1920"/>
              <a:ext cx="672" cy="1152"/>
              <a:chOff x="2304" y="1200"/>
              <a:chExt cx="672" cy="1152"/>
            </a:xfrm>
            <a:grpFill/>
          </p:grpSpPr>
          <p:sp>
            <p:nvSpPr>
              <p:cNvPr id="49269" name="Oval 55"/>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270" name="Line 56"/>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49498" name="Group 57"/>
            <p:cNvGrpSpPr>
              <a:grpSpLocks/>
            </p:cNvGrpSpPr>
            <p:nvPr/>
          </p:nvGrpSpPr>
          <p:grpSpPr bwMode="auto">
            <a:xfrm>
              <a:off x="2304" y="2352"/>
              <a:ext cx="672" cy="1152"/>
              <a:chOff x="2304" y="1200"/>
              <a:chExt cx="672" cy="1152"/>
            </a:xfrm>
            <a:grpFill/>
          </p:grpSpPr>
          <p:sp>
            <p:nvSpPr>
              <p:cNvPr id="49267" name="Oval 58"/>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268" name="Line 59"/>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192" name="Group 60"/>
            <p:cNvGrpSpPr>
              <a:grpSpLocks/>
            </p:cNvGrpSpPr>
            <p:nvPr/>
          </p:nvGrpSpPr>
          <p:grpSpPr bwMode="auto">
            <a:xfrm rot="-3737648">
              <a:off x="3072" y="1920"/>
              <a:ext cx="672" cy="1152"/>
              <a:chOff x="2304" y="1200"/>
              <a:chExt cx="672" cy="1152"/>
            </a:xfrm>
            <a:grpFill/>
          </p:grpSpPr>
          <p:sp>
            <p:nvSpPr>
              <p:cNvPr id="49265" name="Oval 61"/>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266" name="Line 62"/>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193" name="Group 63"/>
            <p:cNvGrpSpPr>
              <a:grpSpLocks/>
            </p:cNvGrpSpPr>
            <p:nvPr/>
          </p:nvGrpSpPr>
          <p:grpSpPr bwMode="auto">
            <a:xfrm rot="6976468">
              <a:off x="1488" y="1104"/>
              <a:ext cx="672" cy="1152"/>
              <a:chOff x="2304" y="1200"/>
              <a:chExt cx="672" cy="1152"/>
            </a:xfrm>
            <a:grpFill/>
          </p:grpSpPr>
          <p:sp>
            <p:nvSpPr>
              <p:cNvPr id="49263" name="Oval 64"/>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264" name="Line 65"/>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194" name="Group 66"/>
            <p:cNvGrpSpPr>
              <a:grpSpLocks/>
            </p:cNvGrpSpPr>
            <p:nvPr/>
          </p:nvGrpSpPr>
          <p:grpSpPr bwMode="auto">
            <a:xfrm rot="-7419052">
              <a:off x="3024" y="912"/>
              <a:ext cx="672" cy="1152"/>
              <a:chOff x="2304" y="1200"/>
              <a:chExt cx="672" cy="1152"/>
            </a:xfrm>
            <a:grpFill/>
          </p:grpSpPr>
          <p:sp>
            <p:nvSpPr>
              <p:cNvPr id="49261" name="Oval 67"/>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262" name="Line 68"/>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195" name="Group 69"/>
            <p:cNvGrpSpPr>
              <a:grpSpLocks/>
            </p:cNvGrpSpPr>
            <p:nvPr/>
          </p:nvGrpSpPr>
          <p:grpSpPr bwMode="auto">
            <a:xfrm rot="10800000">
              <a:off x="2304" y="576"/>
              <a:ext cx="672" cy="1152"/>
              <a:chOff x="2304" y="1200"/>
              <a:chExt cx="672" cy="1152"/>
            </a:xfrm>
            <a:grpFill/>
          </p:grpSpPr>
          <p:sp>
            <p:nvSpPr>
              <p:cNvPr id="49259" name="Oval 70"/>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260" name="Line 71"/>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grpSp>
        <p:nvGrpSpPr>
          <p:cNvPr id="196" name="Group 50"/>
          <p:cNvGrpSpPr>
            <a:grpSpLocks/>
          </p:cNvGrpSpPr>
          <p:nvPr/>
        </p:nvGrpSpPr>
        <p:grpSpPr bwMode="auto">
          <a:xfrm>
            <a:off x="8305800" y="1524000"/>
            <a:ext cx="2133600" cy="2057400"/>
            <a:chOff x="1248" y="576"/>
            <a:chExt cx="2736" cy="2928"/>
          </a:xfrm>
          <a:solidFill>
            <a:srgbClr val="01AEF0"/>
          </a:solidFill>
        </p:grpSpPr>
        <p:grpSp>
          <p:nvGrpSpPr>
            <p:cNvPr id="197" name="Group 51"/>
            <p:cNvGrpSpPr>
              <a:grpSpLocks/>
            </p:cNvGrpSpPr>
            <p:nvPr/>
          </p:nvGrpSpPr>
          <p:grpSpPr bwMode="auto">
            <a:xfrm>
              <a:off x="2304" y="1200"/>
              <a:ext cx="672" cy="1152"/>
              <a:chOff x="2304" y="1200"/>
              <a:chExt cx="672" cy="1152"/>
            </a:xfrm>
            <a:grpFill/>
          </p:grpSpPr>
          <p:sp>
            <p:nvSpPr>
              <p:cNvPr id="49249" name="Oval 52"/>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250" name="Line 53"/>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198" name="Group 54"/>
            <p:cNvGrpSpPr>
              <a:grpSpLocks/>
            </p:cNvGrpSpPr>
            <p:nvPr/>
          </p:nvGrpSpPr>
          <p:grpSpPr bwMode="auto">
            <a:xfrm rot="3178260">
              <a:off x="1536" y="1920"/>
              <a:ext cx="672" cy="1152"/>
              <a:chOff x="2304" y="1200"/>
              <a:chExt cx="672" cy="1152"/>
            </a:xfrm>
            <a:grpFill/>
          </p:grpSpPr>
          <p:sp>
            <p:nvSpPr>
              <p:cNvPr id="49247" name="Oval 55"/>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248" name="Line 56"/>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199" name="Group 57"/>
            <p:cNvGrpSpPr>
              <a:grpSpLocks/>
            </p:cNvGrpSpPr>
            <p:nvPr/>
          </p:nvGrpSpPr>
          <p:grpSpPr bwMode="auto">
            <a:xfrm>
              <a:off x="2304" y="2352"/>
              <a:ext cx="672" cy="1152"/>
              <a:chOff x="2304" y="1200"/>
              <a:chExt cx="672" cy="1152"/>
            </a:xfrm>
            <a:grpFill/>
          </p:grpSpPr>
          <p:sp>
            <p:nvSpPr>
              <p:cNvPr id="49245" name="Oval 58"/>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246" name="Line 59"/>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200" name="Group 60"/>
            <p:cNvGrpSpPr>
              <a:grpSpLocks/>
            </p:cNvGrpSpPr>
            <p:nvPr/>
          </p:nvGrpSpPr>
          <p:grpSpPr bwMode="auto">
            <a:xfrm rot="-3737648">
              <a:off x="3072" y="1920"/>
              <a:ext cx="672" cy="1152"/>
              <a:chOff x="2304" y="1200"/>
              <a:chExt cx="672" cy="1152"/>
            </a:xfrm>
            <a:grpFill/>
          </p:grpSpPr>
          <p:sp>
            <p:nvSpPr>
              <p:cNvPr id="49243" name="Oval 61"/>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244" name="Line 62"/>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201" name="Group 63"/>
            <p:cNvGrpSpPr>
              <a:grpSpLocks/>
            </p:cNvGrpSpPr>
            <p:nvPr/>
          </p:nvGrpSpPr>
          <p:grpSpPr bwMode="auto">
            <a:xfrm rot="6976468">
              <a:off x="1488" y="1104"/>
              <a:ext cx="672" cy="1152"/>
              <a:chOff x="2304" y="1200"/>
              <a:chExt cx="672" cy="1152"/>
            </a:xfrm>
            <a:grpFill/>
          </p:grpSpPr>
          <p:sp>
            <p:nvSpPr>
              <p:cNvPr id="49241" name="Oval 64"/>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242" name="Line 65"/>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202" name="Group 66"/>
            <p:cNvGrpSpPr>
              <a:grpSpLocks/>
            </p:cNvGrpSpPr>
            <p:nvPr/>
          </p:nvGrpSpPr>
          <p:grpSpPr bwMode="auto">
            <a:xfrm rot="-7419052">
              <a:off x="3024" y="912"/>
              <a:ext cx="672" cy="1152"/>
              <a:chOff x="2304" y="1200"/>
              <a:chExt cx="672" cy="1152"/>
            </a:xfrm>
            <a:grpFill/>
          </p:grpSpPr>
          <p:sp>
            <p:nvSpPr>
              <p:cNvPr id="49239" name="Oval 67"/>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240" name="Line 68"/>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203" name="Group 69"/>
            <p:cNvGrpSpPr>
              <a:grpSpLocks/>
            </p:cNvGrpSpPr>
            <p:nvPr/>
          </p:nvGrpSpPr>
          <p:grpSpPr bwMode="auto">
            <a:xfrm rot="10800000">
              <a:off x="2304" y="576"/>
              <a:ext cx="672" cy="1152"/>
              <a:chOff x="2304" y="1200"/>
              <a:chExt cx="672" cy="1152"/>
            </a:xfrm>
            <a:grpFill/>
          </p:grpSpPr>
          <p:sp>
            <p:nvSpPr>
              <p:cNvPr id="49237" name="Oval 70"/>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238" name="Line 71"/>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sp>
          <p:nvSpPr>
            <p:cNvPr id="49236" name="Text Box 72"/>
            <p:cNvSpPr txBox="1">
              <a:spLocks noChangeArrowheads="1"/>
            </p:cNvSpPr>
            <p:nvPr/>
          </p:nvSpPr>
          <p:spPr bwMode="auto">
            <a:xfrm>
              <a:off x="2447" y="1920"/>
              <a:ext cx="434" cy="522"/>
            </a:xfrm>
            <a:prstGeom prst="rect">
              <a:avLst/>
            </a:prstGeom>
            <a:grpFill/>
            <a:ln w="9525">
              <a:solidFill>
                <a:srgbClr val="00B0F0"/>
              </a:solidFill>
              <a:miter lim="800000"/>
              <a:headEnd/>
              <a:tailEnd/>
            </a:ln>
          </p:spPr>
          <p:txBody>
            <a:bodyPr>
              <a:spAutoFit/>
            </a:bodyPr>
            <a:lstStyle/>
            <a:p>
              <a:pPr>
                <a:spcBef>
                  <a:spcPct val="50000"/>
                </a:spcBef>
                <a:defRPr/>
              </a:pPr>
              <a:endParaRPr lang="en-US" b="1">
                <a:solidFill>
                  <a:prstClr val="black"/>
                </a:solidFill>
                <a:latin typeface="Arial" charset="0"/>
              </a:endParaRPr>
            </a:p>
          </p:txBody>
        </p:sp>
      </p:grpSp>
      <p:sp>
        <p:nvSpPr>
          <p:cNvPr id="390" name="Line 120"/>
          <p:cNvSpPr>
            <a:spLocks noChangeShapeType="1"/>
          </p:cNvSpPr>
          <p:nvPr/>
        </p:nvSpPr>
        <p:spPr bwMode="auto">
          <a:xfrm flipV="1">
            <a:off x="1143000" y="5410200"/>
            <a:ext cx="457200" cy="381000"/>
          </a:xfrm>
          <a:prstGeom prst="line">
            <a:avLst/>
          </a:prstGeom>
          <a:noFill/>
          <a:ln w="57150">
            <a:solidFill>
              <a:srgbClr val="00B0F0"/>
            </a:solidFill>
            <a:round/>
            <a:headEnd/>
            <a:tailEnd/>
          </a:ln>
          <a:extLst>
            <a:ext uri="{909E8E84-426E-40DD-AFC4-6F175D3DCCD1}">
              <a14:hiddenFill xmlns:a14="http://schemas.microsoft.com/office/drawing/2010/main">
                <a:noFill/>
              </a14:hiddenFill>
            </a:ext>
          </a:extLst>
        </p:spPr>
        <p:txBody>
          <a:bodyPr/>
          <a:lstStyle/>
          <a:p>
            <a:endParaRPr lang="en-CA"/>
          </a:p>
        </p:txBody>
      </p:sp>
      <p:grpSp>
        <p:nvGrpSpPr>
          <p:cNvPr id="212" name="Group 146"/>
          <p:cNvGrpSpPr>
            <a:grpSpLocks/>
          </p:cNvGrpSpPr>
          <p:nvPr/>
        </p:nvGrpSpPr>
        <p:grpSpPr bwMode="auto">
          <a:xfrm>
            <a:off x="-762000" y="5486400"/>
            <a:ext cx="2133600" cy="2057400"/>
            <a:chOff x="1248" y="576"/>
            <a:chExt cx="2736" cy="2928"/>
          </a:xfrm>
          <a:solidFill>
            <a:srgbClr val="01AEF0"/>
          </a:solidFill>
        </p:grpSpPr>
        <p:grpSp>
          <p:nvGrpSpPr>
            <p:cNvPr id="213" name="Group 147"/>
            <p:cNvGrpSpPr>
              <a:grpSpLocks/>
            </p:cNvGrpSpPr>
            <p:nvPr/>
          </p:nvGrpSpPr>
          <p:grpSpPr bwMode="auto">
            <a:xfrm>
              <a:off x="2304" y="1200"/>
              <a:ext cx="672" cy="1152"/>
              <a:chOff x="2304" y="1200"/>
              <a:chExt cx="672" cy="1152"/>
            </a:xfrm>
            <a:grpFill/>
          </p:grpSpPr>
          <p:sp>
            <p:nvSpPr>
              <p:cNvPr id="49206" name="Oval 148"/>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207" name="Line 149"/>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214" name="Group 150"/>
            <p:cNvGrpSpPr>
              <a:grpSpLocks/>
            </p:cNvGrpSpPr>
            <p:nvPr/>
          </p:nvGrpSpPr>
          <p:grpSpPr bwMode="auto">
            <a:xfrm rot="3178260">
              <a:off x="1536" y="1920"/>
              <a:ext cx="672" cy="1152"/>
              <a:chOff x="2304" y="1200"/>
              <a:chExt cx="672" cy="1152"/>
            </a:xfrm>
            <a:grpFill/>
          </p:grpSpPr>
          <p:sp>
            <p:nvSpPr>
              <p:cNvPr id="49204" name="Oval 151"/>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205" name="Line 152"/>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215" name="Group 153"/>
            <p:cNvGrpSpPr>
              <a:grpSpLocks/>
            </p:cNvGrpSpPr>
            <p:nvPr/>
          </p:nvGrpSpPr>
          <p:grpSpPr bwMode="auto">
            <a:xfrm>
              <a:off x="2304" y="2352"/>
              <a:ext cx="672" cy="1152"/>
              <a:chOff x="2304" y="1200"/>
              <a:chExt cx="672" cy="1152"/>
            </a:xfrm>
            <a:grpFill/>
          </p:grpSpPr>
          <p:sp>
            <p:nvSpPr>
              <p:cNvPr id="49202" name="Oval 154"/>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203" name="Line 155"/>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216" name="Group 156"/>
            <p:cNvGrpSpPr>
              <a:grpSpLocks/>
            </p:cNvGrpSpPr>
            <p:nvPr/>
          </p:nvGrpSpPr>
          <p:grpSpPr bwMode="auto">
            <a:xfrm rot="-3737648">
              <a:off x="3072" y="1920"/>
              <a:ext cx="672" cy="1152"/>
              <a:chOff x="2304" y="1200"/>
              <a:chExt cx="672" cy="1152"/>
            </a:xfrm>
            <a:grpFill/>
          </p:grpSpPr>
          <p:sp>
            <p:nvSpPr>
              <p:cNvPr id="49200" name="Oval 157"/>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201" name="Line 158"/>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217" name="Group 159"/>
            <p:cNvGrpSpPr>
              <a:grpSpLocks/>
            </p:cNvGrpSpPr>
            <p:nvPr/>
          </p:nvGrpSpPr>
          <p:grpSpPr bwMode="auto">
            <a:xfrm rot="6976468">
              <a:off x="1488" y="1104"/>
              <a:ext cx="672" cy="1152"/>
              <a:chOff x="2304" y="1200"/>
              <a:chExt cx="672" cy="1152"/>
            </a:xfrm>
            <a:grpFill/>
          </p:grpSpPr>
          <p:sp>
            <p:nvSpPr>
              <p:cNvPr id="49198" name="Oval 160"/>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199" name="Line 161"/>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218" name="Group 162"/>
            <p:cNvGrpSpPr>
              <a:grpSpLocks/>
            </p:cNvGrpSpPr>
            <p:nvPr/>
          </p:nvGrpSpPr>
          <p:grpSpPr bwMode="auto">
            <a:xfrm rot="-7419052">
              <a:off x="3024" y="912"/>
              <a:ext cx="672" cy="1152"/>
              <a:chOff x="2304" y="1200"/>
              <a:chExt cx="672" cy="1152"/>
            </a:xfrm>
            <a:grpFill/>
          </p:grpSpPr>
          <p:sp>
            <p:nvSpPr>
              <p:cNvPr id="49196" name="Oval 163"/>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197" name="Line 164"/>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nvGrpSpPr>
            <p:cNvPr id="219" name="Group 165"/>
            <p:cNvGrpSpPr>
              <a:grpSpLocks/>
            </p:cNvGrpSpPr>
            <p:nvPr/>
          </p:nvGrpSpPr>
          <p:grpSpPr bwMode="auto">
            <a:xfrm rot="10800000">
              <a:off x="2304" y="576"/>
              <a:ext cx="672" cy="1152"/>
              <a:chOff x="2304" y="1200"/>
              <a:chExt cx="672" cy="1152"/>
            </a:xfrm>
            <a:grpFill/>
          </p:grpSpPr>
          <p:sp>
            <p:nvSpPr>
              <p:cNvPr id="49194" name="Oval 166"/>
              <p:cNvSpPr>
                <a:spLocks noChangeArrowheads="1"/>
              </p:cNvSpPr>
              <p:nvPr/>
            </p:nvSpPr>
            <p:spPr bwMode="auto">
              <a:xfrm>
                <a:off x="2304" y="1728"/>
                <a:ext cx="672" cy="624"/>
              </a:xfrm>
              <a:prstGeom prst="ellipse">
                <a:avLst/>
              </a:prstGeom>
              <a:grpFill/>
              <a:ln w="38100">
                <a:solidFill>
                  <a:srgbClr val="00B0F0"/>
                </a:solidFill>
                <a:round/>
                <a:headEnd/>
                <a:tailEnd/>
              </a:ln>
            </p:spPr>
            <p:txBody>
              <a:bodyPr wrap="none" anchor="ctr"/>
              <a:lstStyle/>
              <a:p>
                <a:pPr>
                  <a:defRPr/>
                </a:pPr>
                <a:endParaRPr lang="en-US">
                  <a:solidFill>
                    <a:prstClr val="black"/>
                  </a:solidFill>
                  <a:latin typeface="Arial" charset="0"/>
                </a:endParaRPr>
              </a:p>
            </p:txBody>
          </p:sp>
          <p:sp>
            <p:nvSpPr>
              <p:cNvPr id="49195" name="Line 167"/>
              <p:cNvSpPr>
                <a:spLocks noChangeShapeType="1"/>
              </p:cNvSpPr>
              <p:nvPr/>
            </p:nvSpPr>
            <p:spPr bwMode="auto">
              <a:xfrm flipV="1">
                <a:off x="2640" y="1200"/>
                <a:ext cx="0" cy="528"/>
              </a:xfrm>
              <a:prstGeom prst="line">
                <a:avLst/>
              </a:prstGeom>
              <a:grpFill/>
              <a:ln w="38100">
                <a:solidFill>
                  <a:srgbClr val="00B0F0"/>
                </a:solidFill>
                <a:round/>
                <a:headEnd/>
                <a:tailEnd/>
              </a:ln>
            </p:spPr>
            <p:txBody>
              <a:bodyPr/>
              <a:lstStyle/>
              <a:p>
                <a:pPr>
                  <a:defRPr/>
                </a:pPr>
                <a:endParaRPr lang="en-US">
                  <a:solidFill>
                    <a:prstClr val="black"/>
                  </a:solidFill>
                  <a:latin typeface="Arial" charset="0"/>
                </a:endParaRPr>
              </a:p>
            </p:txBody>
          </p:sp>
        </p:grpSp>
      </p:grpSp>
    </p:spTree>
    <p:extLst>
      <p:ext uri="{BB962C8B-B14F-4D97-AF65-F5344CB8AC3E}">
        <p14:creationId xmlns:p14="http://schemas.microsoft.com/office/powerpoint/2010/main" val="34560016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8"/>
                                        </p:tgtEl>
                                        <p:attrNameLst>
                                          <p:attrName>style.visibility</p:attrName>
                                        </p:attrNameLst>
                                      </p:cBhvr>
                                      <p:to>
                                        <p:strVal val="visible"/>
                                      </p:to>
                                    </p:set>
                                    <p:animEffect transition="in" filter="dissolve">
                                      <p:cBhvr>
                                        <p:cTn id="7" dur="500"/>
                                        <p:tgtEl>
                                          <p:spTgt spid="4108"/>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49385"/>
                                        </p:tgtEl>
                                        <p:attrNameLst>
                                          <p:attrName>style.visibility</p:attrName>
                                        </p:attrNameLst>
                                      </p:cBhvr>
                                      <p:to>
                                        <p:strVal val="visible"/>
                                      </p:to>
                                    </p:set>
                                    <p:animEffect transition="in" filter="dissolve">
                                      <p:cBhvr>
                                        <p:cTn id="11" dur="500"/>
                                        <p:tgtEl>
                                          <p:spTgt spid="49385"/>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4106"/>
                                        </p:tgtEl>
                                        <p:attrNameLst>
                                          <p:attrName>style.visibility</p:attrName>
                                        </p:attrNameLst>
                                      </p:cBhvr>
                                      <p:to>
                                        <p:strVal val="visible"/>
                                      </p:to>
                                    </p:set>
                                    <p:animEffect transition="in" filter="dissolve">
                                      <p:cBhvr>
                                        <p:cTn id="14" dur="500"/>
                                        <p:tgtEl>
                                          <p:spTgt spid="4106"/>
                                        </p:tgtEl>
                                      </p:cBhvr>
                                    </p:animEffect>
                                  </p:childTnLst>
                                </p:cTn>
                              </p:par>
                              <p:par>
                                <p:cTn id="15" presetID="9" presetClass="entr" presetSubtype="0" fill="hold" nodeType="withEffect">
                                  <p:stCondLst>
                                    <p:cond delay="0"/>
                                  </p:stCondLst>
                                  <p:childTnLst>
                                    <p:set>
                                      <p:cBhvr>
                                        <p:cTn id="16" dur="1" fill="hold">
                                          <p:stCondLst>
                                            <p:cond delay="0"/>
                                          </p:stCondLst>
                                        </p:cTn>
                                        <p:tgtEl>
                                          <p:spTgt spid="49319"/>
                                        </p:tgtEl>
                                        <p:attrNameLst>
                                          <p:attrName>style.visibility</p:attrName>
                                        </p:attrNameLst>
                                      </p:cBhvr>
                                      <p:to>
                                        <p:strVal val="visible"/>
                                      </p:to>
                                    </p:set>
                                    <p:animEffect transition="in" filter="dissolve">
                                      <p:cBhvr>
                                        <p:cTn id="17" dur="500"/>
                                        <p:tgtEl>
                                          <p:spTgt spid="49319"/>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4104"/>
                                        </p:tgtEl>
                                        <p:attrNameLst>
                                          <p:attrName>style.visibility</p:attrName>
                                        </p:attrNameLst>
                                      </p:cBhvr>
                                      <p:to>
                                        <p:strVal val="visible"/>
                                      </p:to>
                                    </p:set>
                                    <p:animEffect transition="in" filter="dissolve">
                                      <p:cBhvr>
                                        <p:cTn id="20" dur="500"/>
                                        <p:tgtEl>
                                          <p:spTgt spid="4104"/>
                                        </p:tgtEl>
                                      </p:cBhvr>
                                    </p:animEffect>
                                  </p:childTnLst>
                                </p:cTn>
                              </p:par>
                              <p:par>
                                <p:cTn id="21" presetID="9" presetClass="entr" presetSubtype="0" fill="hold" nodeType="withEffect">
                                  <p:stCondLst>
                                    <p:cond delay="0"/>
                                  </p:stCondLst>
                                  <p:childTnLst>
                                    <p:set>
                                      <p:cBhvr>
                                        <p:cTn id="22" dur="1" fill="hold">
                                          <p:stCondLst>
                                            <p:cond delay="0"/>
                                          </p:stCondLst>
                                        </p:cTn>
                                        <p:tgtEl>
                                          <p:spTgt spid="49363"/>
                                        </p:tgtEl>
                                        <p:attrNameLst>
                                          <p:attrName>style.visibility</p:attrName>
                                        </p:attrNameLst>
                                      </p:cBhvr>
                                      <p:to>
                                        <p:strVal val="visible"/>
                                      </p:to>
                                    </p:set>
                                    <p:animEffect transition="in" filter="dissolve">
                                      <p:cBhvr>
                                        <p:cTn id="23" dur="500"/>
                                        <p:tgtEl>
                                          <p:spTgt spid="49363"/>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4103"/>
                                        </p:tgtEl>
                                        <p:attrNameLst>
                                          <p:attrName>style.visibility</p:attrName>
                                        </p:attrNameLst>
                                      </p:cBhvr>
                                      <p:to>
                                        <p:strVal val="visible"/>
                                      </p:to>
                                    </p:set>
                                    <p:animEffect transition="in" filter="dissolve">
                                      <p:cBhvr>
                                        <p:cTn id="26" dur="500"/>
                                        <p:tgtEl>
                                          <p:spTgt spid="4103"/>
                                        </p:tgtEl>
                                      </p:cBhvr>
                                    </p:animEffect>
                                  </p:childTnLst>
                                </p:cTn>
                              </p:par>
                              <p:par>
                                <p:cTn id="27" presetID="9"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dissolve">
                                      <p:cBhvr>
                                        <p:cTn id="29" dur="500"/>
                                        <p:tgtEl>
                                          <p:spTgt spid="18"/>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4102"/>
                                        </p:tgtEl>
                                        <p:attrNameLst>
                                          <p:attrName>style.visibility</p:attrName>
                                        </p:attrNameLst>
                                      </p:cBhvr>
                                      <p:to>
                                        <p:strVal val="visible"/>
                                      </p:to>
                                    </p:set>
                                    <p:animEffect transition="in" filter="dissolve">
                                      <p:cBhvr>
                                        <p:cTn id="32" dur="500"/>
                                        <p:tgtEl>
                                          <p:spTgt spid="4102"/>
                                        </p:tgtEl>
                                      </p:cBhvr>
                                    </p:animEffect>
                                  </p:childTnLst>
                                </p:cTn>
                              </p:par>
                              <p:par>
                                <p:cTn id="33" presetID="9" presetClass="entr" presetSubtype="0" fill="hold" nodeType="withEffect">
                                  <p:stCondLst>
                                    <p:cond delay="0"/>
                                  </p:stCondLst>
                                  <p:childTnLst>
                                    <p:set>
                                      <p:cBhvr>
                                        <p:cTn id="34" dur="1" fill="hold">
                                          <p:stCondLst>
                                            <p:cond delay="0"/>
                                          </p:stCondLst>
                                        </p:cTn>
                                        <p:tgtEl>
                                          <p:spTgt spid="49341"/>
                                        </p:tgtEl>
                                        <p:attrNameLst>
                                          <p:attrName>style.visibility</p:attrName>
                                        </p:attrNameLst>
                                      </p:cBhvr>
                                      <p:to>
                                        <p:strVal val="visible"/>
                                      </p:to>
                                    </p:set>
                                    <p:animEffect transition="in" filter="dissolve">
                                      <p:cBhvr>
                                        <p:cTn id="35" dur="500"/>
                                        <p:tgtEl>
                                          <p:spTgt spid="49341"/>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4112"/>
                                        </p:tgtEl>
                                        <p:attrNameLst>
                                          <p:attrName>style.visibility</p:attrName>
                                        </p:attrNameLst>
                                      </p:cBhvr>
                                      <p:to>
                                        <p:strVal val="visible"/>
                                      </p:to>
                                    </p:set>
                                    <p:animEffect transition="in" filter="dissolve">
                                      <p:cBhvr>
                                        <p:cTn id="38" dur="500"/>
                                        <p:tgtEl>
                                          <p:spTgt spid="4112"/>
                                        </p:tgtEl>
                                      </p:cBhvr>
                                    </p:animEffect>
                                  </p:childTnLst>
                                </p:cTn>
                              </p:par>
                              <p:par>
                                <p:cTn id="39" presetID="9"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dissolve">
                                      <p:cBhvr>
                                        <p:cTn id="41" dur="500"/>
                                        <p:tgtEl>
                                          <p:spTgt spid="10"/>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294"/>
                                        </p:tgtEl>
                                        <p:attrNameLst>
                                          <p:attrName>style.visibility</p:attrName>
                                        </p:attrNameLst>
                                      </p:cBhvr>
                                      <p:to>
                                        <p:strVal val="visible"/>
                                      </p:to>
                                    </p:set>
                                    <p:animEffect transition="in" filter="dissolve">
                                      <p:cBhvr>
                                        <p:cTn id="44" dur="500"/>
                                        <p:tgtEl>
                                          <p:spTgt spid="294"/>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222"/>
                                        </p:tgtEl>
                                        <p:attrNameLst>
                                          <p:attrName>style.visibility</p:attrName>
                                        </p:attrNameLst>
                                      </p:cBhvr>
                                      <p:to>
                                        <p:strVal val="visible"/>
                                      </p:to>
                                    </p:set>
                                    <p:animEffect transition="in" filter="dissolve">
                                      <p:cBhvr>
                                        <p:cTn id="47" dur="500"/>
                                        <p:tgtEl>
                                          <p:spTgt spid="222"/>
                                        </p:tgtEl>
                                      </p:cBhvr>
                                    </p:animEffect>
                                  </p:childTnLst>
                                </p:cTn>
                              </p:par>
                              <p:par>
                                <p:cTn id="48" presetID="9" presetClass="entr" presetSubtype="0" fill="hold" nodeType="withEffect">
                                  <p:stCondLst>
                                    <p:cond delay="0"/>
                                  </p:stCondLst>
                                  <p:childTnLst>
                                    <p:set>
                                      <p:cBhvr>
                                        <p:cTn id="49" dur="1" fill="hold">
                                          <p:stCondLst>
                                            <p:cond delay="0"/>
                                          </p:stCondLst>
                                        </p:cTn>
                                        <p:tgtEl>
                                          <p:spTgt spid="49407"/>
                                        </p:tgtEl>
                                        <p:attrNameLst>
                                          <p:attrName>style.visibility</p:attrName>
                                        </p:attrNameLst>
                                      </p:cBhvr>
                                      <p:to>
                                        <p:strVal val="visible"/>
                                      </p:to>
                                    </p:set>
                                    <p:animEffect transition="in" filter="dissolve">
                                      <p:cBhvr>
                                        <p:cTn id="50" dur="500"/>
                                        <p:tgtEl>
                                          <p:spTgt spid="49407"/>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4109"/>
                                        </p:tgtEl>
                                        <p:attrNameLst>
                                          <p:attrName>style.visibility</p:attrName>
                                        </p:attrNameLst>
                                      </p:cBhvr>
                                      <p:to>
                                        <p:strVal val="visible"/>
                                      </p:to>
                                    </p:set>
                                    <p:animEffect transition="in" filter="dissolve">
                                      <p:cBhvr>
                                        <p:cTn id="53" dur="500"/>
                                        <p:tgtEl>
                                          <p:spTgt spid="4109"/>
                                        </p:tgtEl>
                                      </p:cBhvr>
                                    </p:animEffect>
                                  </p:childTnLst>
                                </p:cTn>
                              </p:par>
                              <p:par>
                                <p:cTn id="54" presetID="9" presetClass="entr" presetSubtype="0" fill="hold" nodeType="with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dissolve">
                                      <p:cBhvr>
                                        <p:cTn id="56" dur="500"/>
                                        <p:tgtEl>
                                          <p:spTgt spid="2"/>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296"/>
                                        </p:tgtEl>
                                        <p:attrNameLst>
                                          <p:attrName>style.visibility</p:attrName>
                                        </p:attrNameLst>
                                      </p:cBhvr>
                                      <p:to>
                                        <p:strVal val="visible"/>
                                      </p:to>
                                    </p:set>
                                    <p:animEffect transition="in" filter="dissolve">
                                      <p:cBhvr>
                                        <p:cTn id="59" dur="500"/>
                                        <p:tgtEl>
                                          <p:spTgt spid="296"/>
                                        </p:tgtEl>
                                      </p:cBhvr>
                                    </p:animEffect>
                                  </p:childTnLst>
                                </p:cTn>
                              </p:par>
                              <p:par>
                                <p:cTn id="60" presetID="9" presetClass="entr" presetSubtype="0" fill="hold" nodeType="withEffect">
                                  <p:stCondLst>
                                    <p:cond delay="0"/>
                                  </p:stCondLst>
                                  <p:childTnLst>
                                    <p:set>
                                      <p:cBhvr>
                                        <p:cTn id="61" dur="1" fill="hold">
                                          <p:stCondLst>
                                            <p:cond delay="0"/>
                                          </p:stCondLst>
                                        </p:cTn>
                                        <p:tgtEl>
                                          <p:spTgt spid="49495"/>
                                        </p:tgtEl>
                                        <p:attrNameLst>
                                          <p:attrName>style.visibility</p:attrName>
                                        </p:attrNameLst>
                                      </p:cBhvr>
                                      <p:to>
                                        <p:strVal val="visible"/>
                                      </p:to>
                                    </p:set>
                                    <p:animEffect transition="in" filter="dissolve">
                                      <p:cBhvr>
                                        <p:cTn id="62" dur="500"/>
                                        <p:tgtEl>
                                          <p:spTgt spid="49495"/>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297"/>
                                        </p:tgtEl>
                                        <p:attrNameLst>
                                          <p:attrName>style.visibility</p:attrName>
                                        </p:attrNameLst>
                                      </p:cBhvr>
                                      <p:to>
                                        <p:strVal val="visible"/>
                                      </p:to>
                                    </p:set>
                                    <p:animEffect transition="in" filter="dissolve">
                                      <p:cBhvr>
                                        <p:cTn id="65" dur="500"/>
                                        <p:tgtEl>
                                          <p:spTgt spid="297"/>
                                        </p:tgtEl>
                                      </p:cBhvr>
                                    </p:animEffect>
                                  </p:childTnLst>
                                </p:cTn>
                              </p:par>
                              <p:par>
                                <p:cTn id="66" presetID="9" presetClass="entr" presetSubtype="0" fill="hold" nodeType="withEffect">
                                  <p:stCondLst>
                                    <p:cond delay="0"/>
                                  </p:stCondLst>
                                  <p:childTnLst>
                                    <p:set>
                                      <p:cBhvr>
                                        <p:cTn id="67" dur="1" fill="hold">
                                          <p:stCondLst>
                                            <p:cond delay="0"/>
                                          </p:stCondLst>
                                        </p:cTn>
                                        <p:tgtEl>
                                          <p:spTgt spid="49473"/>
                                        </p:tgtEl>
                                        <p:attrNameLst>
                                          <p:attrName>style.visibility</p:attrName>
                                        </p:attrNameLst>
                                      </p:cBhvr>
                                      <p:to>
                                        <p:strVal val="visible"/>
                                      </p:to>
                                    </p:set>
                                    <p:animEffect transition="in" filter="dissolve">
                                      <p:cBhvr>
                                        <p:cTn id="68" dur="500"/>
                                        <p:tgtEl>
                                          <p:spTgt spid="49473"/>
                                        </p:tgtEl>
                                      </p:cBhvr>
                                    </p:animEffect>
                                  </p:childTnLst>
                                </p:cTn>
                              </p:par>
                              <p:par>
                                <p:cTn id="69" presetID="9" presetClass="entr" presetSubtype="0" fill="hold" grpId="0" nodeType="withEffect">
                                  <p:stCondLst>
                                    <p:cond delay="0"/>
                                  </p:stCondLst>
                                  <p:childTnLst>
                                    <p:set>
                                      <p:cBhvr>
                                        <p:cTn id="70" dur="1" fill="hold">
                                          <p:stCondLst>
                                            <p:cond delay="0"/>
                                          </p:stCondLst>
                                        </p:cTn>
                                        <p:tgtEl>
                                          <p:spTgt spid="390"/>
                                        </p:tgtEl>
                                        <p:attrNameLst>
                                          <p:attrName>style.visibility</p:attrName>
                                        </p:attrNameLst>
                                      </p:cBhvr>
                                      <p:to>
                                        <p:strVal val="visible"/>
                                      </p:to>
                                    </p:set>
                                    <p:animEffect transition="in" filter="dissolve">
                                      <p:cBhvr>
                                        <p:cTn id="71" dur="500"/>
                                        <p:tgtEl>
                                          <p:spTgt spid="390"/>
                                        </p:tgtEl>
                                      </p:cBhvr>
                                    </p:animEffect>
                                  </p:childTnLst>
                                </p:cTn>
                              </p:par>
                              <p:par>
                                <p:cTn id="72" presetID="9" presetClass="entr" presetSubtype="0" fill="hold" nodeType="withEffect">
                                  <p:stCondLst>
                                    <p:cond delay="0"/>
                                  </p:stCondLst>
                                  <p:childTnLst>
                                    <p:set>
                                      <p:cBhvr>
                                        <p:cTn id="73" dur="1" fill="hold">
                                          <p:stCondLst>
                                            <p:cond delay="0"/>
                                          </p:stCondLst>
                                        </p:cTn>
                                        <p:tgtEl>
                                          <p:spTgt spid="212"/>
                                        </p:tgtEl>
                                        <p:attrNameLst>
                                          <p:attrName>style.visibility</p:attrName>
                                        </p:attrNameLst>
                                      </p:cBhvr>
                                      <p:to>
                                        <p:strVal val="visible"/>
                                      </p:to>
                                    </p:set>
                                    <p:animEffect transition="in" filter="dissolve">
                                      <p:cBhvr>
                                        <p:cTn id="74" dur="500"/>
                                        <p:tgtEl>
                                          <p:spTgt spid="212"/>
                                        </p:tgtEl>
                                      </p:cBhvr>
                                    </p:animEffect>
                                  </p:childTnLst>
                                </p:cTn>
                              </p:par>
                              <p:par>
                                <p:cTn id="75" presetID="9" presetClass="entr" presetSubtype="0" fill="hold" grpId="0" nodeType="withEffect">
                                  <p:stCondLst>
                                    <p:cond delay="0"/>
                                  </p:stCondLst>
                                  <p:childTnLst>
                                    <p:set>
                                      <p:cBhvr>
                                        <p:cTn id="76" dur="1" fill="hold">
                                          <p:stCondLst>
                                            <p:cond delay="0"/>
                                          </p:stCondLst>
                                        </p:cTn>
                                        <p:tgtEl>
                                          <p:spTgt spid="246"/>
                                        </p:tgtEl>
                                        <p:attrNameLst>
                                          <p:attrName>style.visibility</p:attrName>
                                        </p:attrNameLst>
                                      </p:cBhvr>
                                      <p:to>
                                        <p:strVal val="visible"/>
                                      </p:to>
                                    </p:set>
                                    <p:animEffect transition="in" filter="dissolve">
                                      <p:cBhvr>
                                        <p:cTn id="77" dur="500"/>
                                        <p:tgtEl>
                                          <p:spTgt spid="246"/>
                                        </p:tgtEl>
                                      </p:cBhvr>
                                    </p:animEffect>
                                  </p:childTnLst>
                                </p:cTn>
                              </p:par>
                              <p:par>
                                <p:cTn id="78" presetID="9" presetClass="entr" presetSubtype="0" fill="hold" nodeType="withEffect">
                                  <p:stCondLst>
                                    <p:cond delay="0"/>
                                  </p:stCondLst>
                                  <p:childTnLst>
                                    <p:set>
                                      <p:cBhvr>
                                        <p:cTn id="79" dur="1" fill="hold">
                                          <p:stCondLst>
                                            <p:cond delay="0"/>
                                          </p:stCondLst>
                                        </p:cTn>
                                        <p:tgtEl>
                                          <p:spTgt spid="49429"/>
                                        </p:tgtEl>
                                        <p:attrNameLst>
                                          <p:attrName>style.visibility</p:attrName>
                                        </p:attrNameLst>
                                      </p:cBhvr>
                                      <p:to>
                                        <p:strVal val="visible"/>
                                      </p:to>
                                    </p:set>
                                    <p:animEffect transition="in" filter="dissolve">
                                      <p:cBhvr>
                                        <p:cTn id="80" dur="500"/>
                                        <p:tgtEl>
                                          <p:spTgt spid="49429"/>
                                        </p:tgtEl>
                                      </p:cBhvr>
                                    </p:animEffect>
                                  </p:childTnLst>
                                </p:cTn>
                              </p:par>
                              <p:par>
                                <p:cTn id="81" presetID="9" presetClass="entr" presetSubtype="0" fill="hold" grpId="0" nodeType="withEffect">
                                  <p:stCondLst>
                                    <p:cond delay="0"/>
                                  </p:stCondLst>
                                  <p:childTnLst>
                                    <p:set>
                                      <p:cBhvr>
                                        <p:cTn id="82" dur="1" fill="hold">
                                          <p:stCondLst>
                                            <p:cond delay="0"/>
                                          </p:stCondLst>
                                        </p:cTn>
                                        <p:tgtEl>
                                          <p:spTgt spid="295"/>
                                        </p:tgtEl>
                                        <p:attrNameLst>
                                          <p:attrName>style.visibility</p:attrName>
                                        </p:attrNameLst>
                                      </p:cBhvr>
                                      <p:to>
                                        <p:strVal val="visible"/>
                                      </p:to>
                                    </p:set>
                                    <p:animEffect transition="in" filter="dissolve">
                                      <p:cBhvr>
                                        <p:cTn id="83" dur="500"/>
                                        <p:tgtEl>
                                          <p:spTgt spid="295"/>
                                        </p:tgtEl>
                                      </p:cBhvr>
                                    </p:animEffect>
                                  </p:childTnLst>
                                </p:cTn>
                              </p:par>
                              <p:par>
                                <p:cTn id="84" presetID="9" presetClass="entr" presetSubtype="0" fill="hold" nodeType="withEffect">
                                  <p:stCondLst>
                                    <p:cond delay="0"/>
                                  </p:stCondLst>
                                  <p:childTnLst>
                                    <p:set>
                                      <p:cBhvr>
                                        <p:cTn id="85" dur="1" fill="hold">
                                          <p:stCondLst>
                                            <p:cond delay="0"/>
                                          </p:stCondLst>
                                        </p:cTn>
                                        <p:tgtEl>
                                          <p:spTgt spid="196"/>
                                        </p:tgtEl>
                                        <p:attrNameLst>
                                          <p:attrName>style.visibility</p:attrName>
                                        </p:attrNameLst>
                                      </p:cBhvr>
                                      <p:to>
                                        <p:strVal val="visible"/>
                                      </p:to>
                                    </p:set>
                                    <p:animEffect transition="in" filter="dissolve">
                                      <p:cBhvr>
                                        <p:cTn id="86" dur="500"/>
                                        <p:tgtEl>
                                          <p:spTgt spid="196"/>
                                        </p:tgtEl>
                                      </p:cBhvr>
                                    </p:animEffect>
                                  </p:childTnLst>
                                </p:cTn>
                              </p:par>
                              <p:par>
                                <p:cTn id="87" presetID="9" presetClass="entr" presetSubtype="0" fill="hold" grpId="0" nodeType="withEffect">
                                  <p:stCondLst>
                                    <p:cond delay="0"/>
                                  </p:stCondLst>
                                  <p:childTnLst>
                                    <p:set>
                                      <p:cBhvr>
                                        <p:cTn id="88" dur="1" fill="hold">
                                          <p:stCondLst>
                                            <p:cond delay="0"/>
                                          </p:stCondLst>
                                        </p:cTn>
                                        <p:tgtEl>
                                          <p:spTgt spid="270"/>
                                        </p:tgtEl>
                                        <p:attrNameLst>
                                          <p:attrName>style.visibility</p:attrName>
                                        </p:attrNameLst>
                                      </p:cBhvr>
                                      <p:to>
                                        <p:strVal val="visible"/>
                                      </p:to>
                                    </p:set>
                                    <p:animEffect transition="in" filter="dissolve">
                                      <p:cBhvr>
                                        <p:cTn id="89" dur="500"/>
                                        <p:tgtEl>
                                          <p:spTgt spid="270"/>
                                        </p:tgtEl>
                                      </p:cBhvr>
                                    </p:animEffect>
                                  </p:childTnLst>
                                </p:cTn>
                              </p:par>
                              <p:par>
                                <p:cTn id="90" presetID="9" presetClass="entr" presetSubtype="0" fill="hold" nodeType="withEffect">
                                  <p:stCondLst>
                                    <p:cond delay="0"/>
                                  </p:stCondLst>
                                  <p:childTnLst>
                                    <p:set>
                                      <p:cBhvr>
                                        <p:cTn id="91" dur="1" fill="hold">
                                          <p:stCondLst>
                                            <p:cond delay="0"/>
                                          </p:stCondLst>
                                        </p:cTn>
                                        <p:tgtEl>
                                          <p:spTgt spid="49451"/>
                                        </p:tgtEl>
                                        <p:attrNameLst>
                                          <p:attrName>style.visibility</p:attrName>
                                        </p:attrNameLst>
                                      </p:cBhvr>
                                      <p:to>
                                        <p:strVal val="visible"/>
                                      </p:to>
                                    </p:set>
                                    <p:animEffect transition="in" filter="dissolve">
                                      <p:cBhvr>
                                        <p:cTn id="92" dur="500"/>
                                        <p:tgtEl>
                                          <p:spTgt spid="49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animBg="1"/>
      <p:bldP spid="4103" grpId="0" animBg="1"/>
      <p:bldP spid="4104" grpId="0" animBg="1"/>
      <p:bldP spid="4106" grpId="0" animBg="1"/>
      <p:bldP spid="4108" grpId="0" animBg="1"/>
      <p:bldP spid="4109" grpId="0" animBg="1"/>
      <p:bldP spid="4112" grpId="0" animBg="1"/>
      <p:bldP spid="222" grpId="0" animBg="1"/>
      <p:bldP spid="246" grpId="0" animBg="1"/>
      <p:bldP spid="270" grpId="0" animBg="1"/>
      <p:bldP spid="294" grpId="0" animBg="1"/>
      <p:bldP spid="295" grpId="0" animBg="1"/>
      <p:bldP spid="296" grpId="0" animBg="1"/>
      <p:bldP spid="297" grpId="0" animBg="1"/>
      <p:bldP spid="39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p:cNvSpPr>
          <p:nvPr/>
        </p:nvSpPr>
        <p:spPr bwMode="auto">
          <a:xfrm>
            <a:off x="33337" y="942975"/>
            <a:ext cx="9144000" cy="685800"/>
          </a:xfrm>
          <a:prstGeom prst="rect">
            <a:avLst/>
          </a:prstGeom>
          <a:noFill/>
          <a:ln w="9525">
            <a:noFill/>
            <a:miter lim="800000"/>
            <a:headEnd/>
            <a:tailEnd/>
          </a:ln>
        </p:spPr>
        <p:txBody>
          <a:bodyPr anchor="ctr"/>
          <a:lstStyle/>
          <a:p>
            <a:pPr algn="ctr">
              <a:defRPr/>
            </a:pPr>
            <a:r>
              <a:rPr lang="en-CA" sz="3200" b="1" i="1" kern="0" dirty="0">
                <a:solidFill>
                  <a:srgbClr val="002060"/>
                </a:solidFill>
                <a:ea typeface="+mj-ea"/>
                <a:cs typeface="Arial" pitchFamily="34" charset="0"/>
              </a:rPr>
              <a:t>Final Thoughts</a:t>
            </a:r>
          </a:p>
        </p:txBody>
      </p:sp>
      <p:sp>
        <p:nvSpPr>
          <p:cNvPr id="10" name="Content Placeholder 2"/>
          <p:cNvSpPr>
            <a:spLocks/>
          </p:cNvSpPr>
          <p:nvPr/>
        </p:nvSpPr>
        <p:spPr bwMode="auto">
          <a:xfrm>
            <a:off x="266700" y="1600200"/>
            <a:ext cx="8610600" cy="4191000"/>
          </a:xfrm>
          <a:prstGeom prst="rect">
            <a:avLst/>
          </a:prstGeom>
          <a:noFill/>
          <a:ln w="9525">
            <a:noFill/>
            <a:miter lim="800000"/>
            <a:headEnd/>
            <a:tailEnd/>
          </a:ln>
        </p:spPr>
        <p:txBody>
          <a:bodyPr/>
          <a:lstStyle/>
          <a:p>
            <a:pPr marL="457200" indent="-457200" algn="ctr">
              <a:buSzPct val="65000"/>
              <a:defRPr/>
            </a:pPr>
            <a:endParaRPr lang="en-CA" sz="3200" dirty="0">
              <a:cs typeface="Arial" pitchFamily="34" charset="0"/>
            </a:endParaRPr>
          </a:p>
          <a:p>
            <a:pPr marL="457200" indent="-457200" algn="ctr">
              <a:buSzPct val="65000"/>
              <a:defRPr/>
            </a:pPr>
            <a:r>
              <a:rPr lang="en-CA" sz="3200" dirty="0">
                <a:cs typeface="Arial" pitchFamily="34" charset="0"/>
              </a:rPr>
              <a:t>You don’t have to be a hero or fix the situation.</a:t>
            </a:r>
          </a:p>
          <a:p>
            <a:pPr marL="457200" indent="-457200" algn="ctr">
              <a:buSzPct val="65000"/>
              <a:defRPr/>
            </a:pPr>
            <a:endParaRPr lang="en-CA" sz="3200" dirty="0">
              <a:cs typeface="Arial" pitchFamily="34" charset="0"/>
            </a:endParaRPr>
          </a:p>
          <a:p>
            <a:pPr marL="457200" indent="-457200" algn="ctr">
              <a:buSzPct val="65000"/>
              <a:defRPr/>
            </a:pPr>
            <a:r>
              <a:rPr lang="en-CA" sz="3200" dirty="0">
                <a:cs typeface="Arial" pitchFamily="34" charset="0"/>
              </a:rPr>
              <a:t>Caring about the people around us, paying  attention to them when there are signs of trouble and responding appropriately can make a big difference. </a:t>
            </a:r>
          </a:p>
          <a:p>
            <a:pPr marL="457200" indent="-457200" algn="ctr">
              <a:buSzPct val="65000"/>
              <a:defRPr/>
            </a:pPr>
            <a:endParaRPr lang="en-CA" sz="3200" dirty="0">
              <a:cs typeface="Arial" pitchFamily="34" charset="0"/>
            </a:endParaRPr>
          </a:p>
          <a:p>
            <a:pPr marL="457200" indent="-457200" algn="ctr">
              <a:buSzPct val="65000"/>
              <a:defRPr/>
            </a:pPr>
            <a:r>
              <a:rPr lang="en-CA" sz="3200" dirty="0">
                <a:cs typeface="Arial" pitchFamily="34" charset="0"/>
              </a:rPr>
              <a:t>Little things count.</a:t>
            </a:r>
          </a:p>
          <a:p>
            <a:pPr marL="457200" indent="-457200" algn="ctr">
              <a:buSzPct val="65000"/>
              <a:defRPr/>
            </a:pPr>
            <a:endParaRPr lang="en-CA" sz="2800" dirty="0">
              <a:latin typeface="+mn-lt"/>
              <a:cs typeface="Arial" charset="0"/>
            </a:endParaRPr>
          </a:p>
          <a:p>
            <a:pPr marL="457200" indent="-457200">
              <a:buSzPct val="65000"/>
              <a:buFontTx/>
              <a:buChar char="•"/>
              <a:defRPr/>
            </a:pPr>
            <a:endParaRPr lang="en-CA" dirty="0">
              <a:latin typeface="+mn-lt"/>
              <a:cs typeface="Arial" charset="0"/>
            </a:endParaRPr>
          </a:p>
        </p:txBody>
      </p:sp>
    </p:spTree>
    <p:extLst>
      <p:ext uri="{BB962C8B-B14F-4D97-AF65-F5344CB8AC3E}">
        <p14:creationId xmlns:p14="http://schemas.microsoft.com/office/powerpoint/2010/main" val="25078620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
          <p:cNvSpPr>
            <a:spLocks noChangeArrowheads="1"/>
          </p:cNvSpPr>
          <p:nvPr/>
        </p:nvSpPr>
        <p:spPr bwMode="auto">
          <a:xfrm>
            <a:off x="0" y="982663"/>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200">
                <a:solidFill>
                  <a:schemeClr val="tx1"/>
                </a:solidFill>
                <a:latin typeface="Arial" panose="020B0604020202020204" pitchFamily="34" charset="0"/>
                <a:ea typeface="ヒラギノ角ゴ Pro W3" pitchFamily="-9" charset="-128"/>
              </a:defRPr>
            </a:lvl1pPr>
            <a:lvl2pPr marL="742950" indent="-285750">
              <a:spcBef>
                <a:spcPct val="20000"/>
              </a:spcBef>
              <a:buChar char="–"/>
              <a:defRPr>
                <a:solidFill>
                  <a:schemeClr val="tx1"/>
                </a:solidFill>
                <a:latin typeface="Arial" panose="020B0604020202020204" pitchFamily="34" charset="0"/>
                <a:ea typeface="ヒラギノ角ゴ Pro W3" pitchFamily="-9" charset="-128"/>
              </a:defRPr>
            </a:lvl2pPr>
            <a:lvl3pPr marL="1143000" indent="-228600">
              <a:spcBef>
                <a:spcPct val="20000"/>
              </a:spcBef>
              <a:buChar char="•"/>
              <a:defRPr sz="1600">
                <a:solidFill>
                  <a:schemeClr val="tx1"/>
                </a:solidFill>
                <a:latin typeface="Arial" panose="020B0604020202020204" pitchFamily="34" charset="0"/>
                <a:ea typeface="ヒラギノ角ゴ Pro W3" pitchFamily="-9" charset="-128"/>
              </a:defRPr>
            </a:lvl3pPr>
            <a:lvl4pPr marL="1600200" indent="-228600">
              <a:spcBef>
                <a:spcPct val="20000"/>
              </a:spcBef>
              <a:buChar char="–"/>
              <a:defRPr sz="1400">
                <a:solidFill>
                  <a:schemeClr val="tx1"/>
                </a:solidFill>
                <a:latin typeface="Arial" panose="020B0604020202020204" pitchFamily="34" charset="0"/>
                <a:ea typeface="ヒラギノ角ゴ Pro W3" pitchFamily="-9" charset="-128"/>
              </a:defRPr>
            </a:lvl4pPr>
            <a:lvl5pPr marL="2057400" indent="-228600">
              <a:spcBef>
                <a:spcPct val="20000"/>
              </a:spcBef>
              <a:buChar char="»"/>
              <a:defRPr sz="1400">
                <a:solidFill>
                  <a:schemeClr val="tx1"/>
                </a:solidFill>
                <a:latin typeface="Arial" panose="020B0604020202020204" pitchFamily="34" charset="0"/>
                <a:ea typeface="ヒラギノ角ゴ Pro W3" pitchFamily="-9"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9pPr>
          </a:lstStyle>
          <a:p>
            <a:pPr algn="ctr">
              <a:spcBef>
                <a:spcPct val="0"/>
              </a:spcBef>
              <a:buFontTx/>
              <a:buNone/>
            </a:pPr>
            <a:r>
              <a:rPr lang="en-CA" altLang="en-US" sz="3200" b="1" i="1" dirty="0">
                <a:solidFill>
                  <a:srgbClr val="002060"/>
                </a:solidFill>
                <a:cs typeface="Arial" panose="020B0604020202020204" pitchFamily="34" charset="0"/>
              </a:rPr>
              <a:t>Neighbours, Friends and Families</a:t>
            </a:r>
            <a:endParaRPr lang="en-CA" altLang="en-US" sz="3200" i="1" dirty="0">
              <a:solidFill>
                <a:srgbClr val="002060"/>
              </a:solidFill>
            </a:endParaRPr>
          </a:p>
        </p:txBody>
      </p:sp>
      <p:pic>
        <p:nvPicPr>
          <p:cNvPr id="7577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119563"/>
            <a:ext cx="2955925" cy="137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1500" y="2362200"/>
            <a:ext cx="75819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Rectangle 4"/>
          <p:cNvSpPr>
            <a:spLocks noChangeArrowheads="1"/>
          </p:cNvSpPr>
          <p:nvPr/>
        </p:nvSpPr>
        <p:spPr bwMode="auto">
          <a:xfrm>
            <a:off x="571500" y="1649413"/>
            <a:ext cx="457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200">
                <a:solidFill>
                  <a:schemeClr val="tx1"/>
                </a:solidFill>
                <a:latin typeface="Arial" panose="020B0604020202020204" pitchFamily="34" charset="0"/>
                <a:ea typeface="ヒラギノ角ゴ Pro W3" pitchFamily="-9" charset="-128"/>
              </a:defRPr>
            </a:lvl1pPr>
            <a:lvl2pPr marL="742950" indent="-285750">
              <a:spcBef>
                <a:spcPct val="20000"/>
              </a:spcBef>
              <a:buChar char="–"/>
              <a:defRPr>
                <a:solidFill>
                  <a:schemeClr val="tx1"/>
                </a:solidFill>
                <a:latin typeface="Arial" panose="020B0604020202020204" pitchFamily="34" charset="0"/>
                <a:ea typeface="ヒラギノ角ゴ Pro W3" pitchFamily="-9" charset="-128"/>
              </a:defRPr>
            </a:lvl2pPr>
            <a:lvl3pPr marL="1143000" indent="-228600">
              <a:spcBef>
                <a:spcPct val="20000"/>
              </a:spcBef>
              <a:buChar char="•"/>
              <a:defRPr sz="1600">
                <a:solidFill>
                  <a:schemeClr val="tx1"/>
                </a:solidFill>
                <a:latin typeface="Arial" panose="020B0604020202020204" pitchFamily="34" charset="0"/>
                <a:ea typeface="ヒラギノ角ゴ Pro W3" pitchFamily="-9" charset="-128"/>
              </a:defRPr>
            </a:lvl3pPr>
            <a:lvl4pPr marL="1600200" indent="-228600">
              <a:spcBef>
                <a:spcPct val="20000"/>
              </a:spcBef>
              <a:buChar char="–"/>
              <a:defRPr sz="1400">
                <a:solidFill>
                  <a:schemeClr val="tx1"/>
                </a:solidFill>
                <a:latin typeface="Arial" panose="020B0604020202020204" pitchFamily="34" charset="0"/>
                <a:ea typeface="ヒラギノ角ゴ Pro W3" pitchFamily="-9" charset="-128"/>
              </a:defRPr>
            </a:lvl4pPr>
            <a:lvl5pPr marL="2057400" indent="-228600">
              <a:spcBef>
                <a:spcPct val="20000"/>
              </a:spcBef>
              <a:buChar char="»"/>
              <a:defRPr sz="1400">
                <a:solidFill>
                  <a:schemeClr val="tx1"/>
                </a:solidFill>
                <a:latin typeface="Arial" panose="020B0604020202020204" pitchFamily="34" charset="0"/>
                <a:ea typeface="ヒラギノ角ゴ Pro W3" pitchFamily="-9"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9pPr>
          </a:lstStyle>
          <a:p>
            <a:pPr>
              <a:spcBef>
                <a:spcPct val="0"/>
              </a:spcBef>
              <a:buFontTx/>
              <a:buNone/>
            </a:pPr>
            <a:r>
              <a:rPr lang="en-CA" altLang="en-US" sz="2400" dirty="0"/>
              <a:t>Developed by:</a:t>
            </a:r>
          </a:p>
        </p:txBody>
      </p:sp>
      <p:sp>
        <p:nvSpPr>
          <p:cNvPr id="75782" name="Rectangle 8"/>
          <p:cNvSpPr>
            <a:spLocks noChangeArrowheads="1"/>
          </p:cNvSpPr>
          <p:nvPr/>
        </p:nvSpPr>
        <p:spPr bwMode="auto">
          <a:xfrm>
            <a:off x="608013" y="3657600"/>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200">
                <a:solidFill>
                  <a:schemeClr val="tx1"/>
                </a:solidFill>
                <a:latin typeface="Arial" panose="020B0604020202020204" pitchFamily="34" charset="0"/>
                <a:ea typeface="ヒラギノ角ゴ Pro W3" pitchFamily="-9" charset="-128"/>
              </a:defRPr>
            </a:lvl1pPr>
            <a:lvl2pPr marL="742950" indent="-285750">
              <a:spcBef>
                <a:spcPct val="20000"/>
              </a:spcBef>
              <a:buChar char="–"/>
              <a:defRPr>
                <a:solidFill>
                  <a:schemeClr val="tx1"/>
                </a:solidFill>
                <a:latin typeface="Arial" panose="020B0604020202020204" pitchFamily="34" charset="0"/>
                <a:ea typeface="ヒラギノ角ゴ Pro W3" pitchFamily="-9" charset="-128"/>
              </a:defRPr>
            </a:lvl2pPr>
            <a:lvl3pPr marL="1143000" indent="-228600">
              <a:spcBef>
                <a:spcPct val="20000"/>
              </a:spcBef>
              <a:buChar char="•"/>
              <a:defRPr sz="1600">
                <a:solidFill>
                  <a:schemeClr val="tx1"/>
                </a:solidFill>
                <a:latin typeface="Arial" panose="020B0604020202020204" pitchFamily="34" charset="0"/>
                <a:ea typeface="ヒラギノ角ゴ Pro W3" pitchFamily="-9" charset="-128"/>
              </a:defRPr>
            </a:lvl3pPr>
            <a:lvl4pPr marL="1600200" indent="-228600">
              <a:spcBef>
                <a:spcPct val="20000"/>
              </a:spcBef>
              <a:buChar char="–"/>
              <a:defRPr sz="1400">
                <a:solidFill>
                  <a:schemeClr val="tx1"/>
                </a:solidFill>
                <a:latin typeface="Arial" panose="020B0604020202020204" pitchFamily="34" charset="0"/>
                <a:ea typeface="ヒラギノ角ゴ Pro W3" pitchFamily="-9" charset="-128"/>
              </a:defRPr>
            </a:lvl4pPr>
            <a:lvl5pPr marL="2057400" indent="-228600">
              <a:spcBef>
                <a:spcPct val="20000"/>
              </a:spcBef>
              <a:buChar char="»"/>
              <a:defRPr sz="1400">
                <a:solidFill>
                  <a:schemeClr val="tx1"/>
                </a:solidFill>
                <a:latin typeface="Arial" panose="020B0604020202020204" pitchFamily="34" charset="0"/>
                <a:ea typeface="ヒラギノ角ゴ Pro W3" pitchFamily="-9"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9pPr>
          </a:lstStyle>
          <a:p>
            <a:pPr>
              <a:spcBef>
                <a:spcPct val="0"/>
              </a:spcBef>
              <a:buFontTx/>
              <a:buNone/>
            </a:pPr>
            <a:r>
              <a:rPr lang="en-CA" altLang="en-US" sz="2400" dirty="0"/>
              <a:t>Funded by:</a:t>
            </a:r>
          </a:p>
        </p:txBody>
      </p:sp>
    </p:spTree>
    <p:extLst>
      <p:ext uri="{BB962C8B-B14F-4D97-AF65-F5344CB8AC3E}">
        <p14:creationId xmlns:p14="http://schemas.microsoft.com/office/powerpoint/2010/main" val="12925258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39688"/>
            <a:ext cx="9144000" cy="1143001"/>
          </a:xfrm>
        </p:spPr>
        <p:txBody>
          <a:bodyPr/>
          <a:lstStyle/>
          <a:p>
            <a:pPr algn="ctr"/>
            <a:r>
              <a:rPr lang="en-US" altLang="en-US" b="1" i="0" dirty="0">
                <a:solidFill>
                  <a:srgbClr val="321959"/>
                </a:solidFill>
                <a:latin typeface="Arial" pitchFamily="-65" charset="0"/>
                <a:ea typeface="Arial" pitchFamily="-65" charset="0"/>
                <a:cs typeface="Arial" pitchFamily="-65" charset="0"/>
              </a:rPr>
              <a:t>Types of Domestic Violence</a:t>
            </a:r>
          </a:p>
        </p:txBody>
      </p:sp>
      <p:graphicFrame>
        <p:nvGraphicFramePr>
          <p:cNvPr id="2" name="Diagram 1"/>
          <p:cNvGraphicFramePr/>
          <p:nvPr>
            <p:extLst>
              <p:ext uri="{D42A27DB-BD31-4B8C-83A1-F6EECF244321}">
                <p14:modId xmlns:p14="http://schemas.microsoft.com/office/powerpoint/2010/main" val="3342853036"/>
              </p:ext>
            </p:extLst>
          </p:nvPr>
        </p:nvGraphicFramePr>
        <p:xfrm>
          <a:off x="2452536" y="1306513"/>
          <a:ext cx="5005539"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8792" name="Text Box 8"/>
          <p:cNvSpPr txBox="1">
            <a:spLocks noChangeArrowheads="1"/>
          </p:cNvSpPr>
          <p:nvPr/>
        </p:nvSpPr>
        <p:spPr bwMode="auto">
          <a:xfrm>
            <a:off x="6062663" y="2209800"/>
            <a:ext cx="279082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endParaRPr lang="en-US">
              <a:solidFill>
                <a:prstClr val="black"/>
              </a:solidFill>
              <a:effectLst>
                <a:outerShdw blurRad="38100" dist="38100" dir="2700000" algn="tl">
                  <a:srgbClr val="000000"/>
                </a:outerShdw>
              </a:effectLst>
              <a:latin typeface="Times New Roman" charset="0"/>
            </a:endParaRPr>
          </a:p>
        </p:txBody>
      </p:sp>
      <p:sp>
        <p:nvSpPr>
          <p:cNvPr id="118793" name="Text Box 9"/>
          <p:cNvSpPr txBox="1">
            <a:spLocks noChangeArrowheads="1"/>
          </p:cNvSpPr>
          <p:nvPr/>
        </p:nvSpPr>
        <p:spPr bwMode="auto">
          <a:xfrm flipH="1">
            <a:off x="6807200" y="1828800"/>
            <a:ext cx="1897063"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endParaRPr lang="en-US">
              <a:solidFill>
                <a:prstClr val="black"/>
              </a:solidFill>
              <a:effectLst>
                <a:outerShdw blurRad="38100" dist="38100" dir="2700000" algn="tl">
                  <a:srgbClr val="000000"/>
                </a:outerShdw>
              </a:effectLst>
              <a:latin typeface="Times New Roman" charset="0"/>
            </a:endParaRPr>
          </a:p>
        </p:txBody>
      </p:sp>
      <p:sp>
        <p:nvSpPr>
          <p:cNvPr id="118794" name="Text Box 10"/>
          <p:cNvSpPr txBox="1">
            <a:spLocks noChangeArrowheads="1"/>
          </p:cNvSpPr>
          <p:nvPr/>
        </p:nvSpPr>
        <p:spPr bwMode="auto">
          <a:xfrm>
            <a:off x="7958138" y="3276600"/>
            <a:ext cx="54292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endParaRPr lang="en-US">
              <a:solidFill>
                <a:prstClr val="black"/>
              </a:solidFill>
              <a:effectLst>
                <a:outerShdw blurRad="38100" dist="38100" dir="2700000" algn="tl">
                  <a:srgbClr val="000000"/>
                </a:outerShdw>
              </a:effectLst>
              <a:latin typeface="Times New Roman" charset="0"/>
            </a:endParaRPr>
          </a:p>
        </p:txBody>
      </p:sp>
      <p:sp>
        <p:nvSpPr>
          <p:cNvPr id="12295" name="Text Box 11"/>
          <p:cNvSpPr txBox="1">
            <a:spLocks noChangeArrowheads="1"/>
          </p:cNvSpPr>
          <p:nvPr/>
        </p:nvSpPr>
        <p:spPr bwMode="auto">
          <a:xfrm>
            <a:off x="7754938" y="1447800"/>
            <a:ext cx="11525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200">
                <a:solidFill>
                  <a:schemeClr val="tx1"/>
                </a:solidFill>
                <a:latin typeface="Arial" panose="020B0604020202020204" pitchFamily="34" charset="0"/>
                <a:ea typeface="ヒラギノ角ゴ Pro W3" pitchFamily="-9" charset="-128"/>
              </a:defRPr>
            </a:lvl1pPr>
            <a:lvl2pPr marL="742950" indent="-285750">
              <a:spcBef>
                <a:spcPct val="20000"/>
              </a:spcBef>
              <a:buChar char="–"/>
              <a:defRPr>
                <a:solidFill>
                  <a:schemeClr val="tx1"/>
                </a:solidFill>
                <a:latin typeface="Arial" panose="020B0604020202020204" pitchFamily="34" charset="0"/>
                <a:ea typeface="ヒラギノ角ゴ Pro W3" pitchFamily="-9" charset="-128"/>
              </a:defRPr>
            </a:lvl2pPr>
            <a:lvl3pPr marL="1143000" indent="-228600">
              <a:spcBef>
                <a:spcPct val="20000"/>
              </a:spcBef>
              <a:buChar char="•"/>
              <a:defRPr sz="1600">
                <a:solidFill>
                  <a:schemeClr val="tx1"/>
                </a:solidFill>
                <a:latin typeface="Arial" panose="020B0604020202020204" pitchFamily="34" charset="0"/>
                <a:ea typeface="ヒラギノ角ゴ Pro W3" pitchFamily="-9" charset="-128"/>
              </a:defRPr>
            </a:lvl3pPr>
            <a:lvl4pPr marL="1600200" indent="-228600">
              <a:spcBef>
                <a:spcPct val="20000"/>
              </a:spcBef>
              <a:buChar char="–"/>
              <a:defRPr sz="1400">
                <a:solidFill>
                  <a:schemeClr val="tx1"/>
                </a:solidFill>
                <a:latin typeface="Arial" panose="020B0604020202020204" pitchFamily="34" charset="0"/>
                <a:ea typeface="ヒラギノ角ゴ Pro W3" pitchFamily="-9" charset="-128"/>
              </a:defRPr>
            </a:lvl4pPr>
            <a:lvl5pPr marL="2057400" indent="-228600">
              <a:spcBef>
                <a:spcPct val="20000"/>
              </a:spcBef>
              <a:buChar char="»"/>
              <a:defRPr sz="1400">
                <a:solidFill>
                  <a:schemeClr val="tx1"/>
                </a:solidFill>
                <a:latin typeface="Arial" panose="020B0604020202020204" pitchFamily="34" charset="0"/>
                <a:ea typeface="ヒラギノ角ゴ Pro W3" pitchFamily="-9"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9pPr>
          </a:lstStyle>
          <a:p>
            <a:pPr eaLnBrk="1" hangingPunct="1">
              <a:spcBef>
                <a:spcPct val="0"/>
              </a:spcBef>
              <a:buFontTx/>
              <a:buNone/>
            </a:pPr>
            <a:r>
              <a:rPr lang="en-US" altLang="en-US" sz="3200" b="1" i="1">
                <a:solidFill>
                  <a:srgbClr val="000000"/>
                </a:solidFill>
                <a:latin typeface="Times New Roman" panose="02020603050405020304" pitchFamily="18" charset="0"/>
              </a:rPr>
              <a:t>High</a:t>
            </a:r>
          </a:p>
        </p:txBody>
      </p:sp>
      <p:sp>
        <p:nvSpPr>
          <p:cNvPr id="12296" name="Text Box 12"/>
          <p:cNvSpPr txBox="1">
            <a:spLocks noChangeArrowheads="1"/>
          </p:cNvSpPr>
          <p:nvPr/>
        </p:nvSpPr>
        <p:spPr bwMode="auto">
          <a:xfrm>
            <a:off x="7754938" y="5410200"/>
            <a:ext cx="13890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200">
                <a:solidFill>
                  <a:schemeClr val="tx1"/>
                </a:solidFill>
                <a:latin typeface="Arial" panose="020B0604020202020204" pitchFamily="34" charset="0"/>
                <a:ea typeface="ヒラギノ角ゴ Pro W3" pitchFamily="-9" charset="-128"/>
              </a:defRPr>
            </a:lvl1pPr>
            <a:lvl2pPr marL="742950" indent="-285750">
              <a:spcBef>
                <a:spcPct val="20000"/>
              </a:spcBef>
              <a:buChar char="–"/>
              <a:defRPr>
                <a:solidFill>
                  <a:schemeClr val="tx1"/>
                </a:solidFill>
                <a:latin typeface="Arial" panose="020B0604020202020204" pitchFamily="34" charset="0"/>
                <a:ea typeface="ヒラギノ角ゴ Pro W3" pitchFamily="-9" charset="-128"/>
              </a:defRPr>
            </a:lvl2pPr>
            <a:lvl3pPr marL="1143000" indent="-228600">
              <a:spcBef>
                <a:spcPct val="20000"/>
              </a:spcBef>
              <a:buChar char="•"/>
              <a:defRPr sz="1600">
                <a:solidFill>
                  <a:schemeClr val="tx1"/>
                </a:solidFill>
                <a:latin typeface="Arial" panose="020B0604020202020204" pitchFamily="34" charset="0"/>
                <a:ea typeface="ヒラギノ角ゴ Pro W3" pitchFamily="-9" charset="-128"/>
              </a:defRPr>
            </a:lvl3pPr>
            <a:lvl4pPr marL="1600200" indent="-228600">
              <a:spcBef>
                <a:spcPct val="20000"/>
              </a:spcBef>
              <a:buChar char="–"/>
              <a:defRPr sz="1400">
                <a:solidFill>
                  <a:schemeClr val="tx1"/>
                </a:solidFill>
                <a:latin typeface="Arial" panose="020B0604020202020204" pitchFamily="34" charset="0"/>
                <a:ea typeface="ヒラギノ角ゴ Pro W3" pitchFamily="-9" charset="-128"/>
              </a:defRPr>
            </a:lvl4pPr>
            <a:lvl5pPr marL="2057400" indent="-228600">
              <a:spcBef>
                <a:spcPct val="20000"/>
              </a:spcBef>
              <a:buChar char="»"/>
              <a:defRPr sz="1400">
                <a:solidFill>
                  <a:schemeClr val="tx1"/>
                </a:solidFill>
                <a:latin typeface="Arial" panose="020B0604020202020204" pitchFamily="34" charset="0"/>
                <a:ea typeface="ヒラギノ角ゴ Pro W3" pitchFamily="-9"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9pPr>
          </a:lstStyle>
          <a:p>
            <a:pPr eaLnBrk="1" hangingPunct="1">
              <a:spcBef>
                <a:spcPct val="0"/>
              </a:spcBef>
              <a:buFontTx/>
              <a:buNone/>
            </a:pPr>
            <a:r>
              <a:rPr lang="en-US" altLang="en-US" sz="3200" b="1" i="1">
                <a:solidFill>
                  <a:srgbClr val="000000"/>
                </a:solidFill>
                <a:latin typeface="Times New Roman" panose="02020603050405020304" pitchFamily="18" charset="0"/>
              </a:rPr>
              <a:t>Lower</a:t>
            </a:r>
          </a:p>
        </p:txBody>
      </p:sp>
      <p:sp>
        <p:nvSpPr>
          <p:cNvPr id="12297" name="Text Box 13"/>
          <p:cNvSpPr txBox="1">
            <a:spLocks noChangeArrowheads="1"/>
          </p:cNvSpPr>
          <p:nvPr/>
        </p:nvSpPr>
        <p:spPr bwMode="auto">
          <a:xfrm>
            <a:off x="169863" y="1295400"/>
            <a:ext cx="1727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200">
                <a:solidFill>
                  <a:schemeClr val="tx1"/>
                </a:solidFill>
                <a:latin typeface="Arial" panose="020B0604020202020204" pitchFamily="34" charset="0"/>
                <a:ea typeface="ヒラギノ角ゴ Pro W3" pitchFamily="-9" charset="-128"/>
              </a:defRPr>
            </a:lvl1pPr>
            <a:lvl2pPr marL="742950" indent="-285750">
              <a:spcBef>
                <a:spcPct val="20000"/>
              </a:spcBef>
              <a:buChar char="–"/>
              <a:defRPr>
                <a:solidFill>
                  <a:schemeClr val="tx1"/>
                </a:solidFill>
                <a:latin typeface="Arial" panose="020B0604020202020204" pitchFamily="34" charset="0"/>
                <a:ea typeface="ヒラギノ角ゴ Pro W3" pitchFamily="-9" charset="-128"/>
              </a:defRPr>
            </a:lvl2pPr>
            <a:lvl3pPr marL="1143000" indent="-228600">
              <a:spcBef>
                <a:spcPct val="20000"/>
              </a:spcBef>
              <a:buChar char="•"/>
              <a:defRPr sz="1600">
                <a:solidFill>
                  <a:schemeClr val="tx1"/>
                </a:solidFill>
                <a:latin typeface="Arial" panose="020B0604020202020204" pitchFamily="34" charset="0"/>
                <a:ea typeface="ヒラギノ角ゴ Pro W3" pitchFamily="-9" charset="-128"/>
              </a:defRPr>
            </a:lvl3pPr>
            <a:lvl4pPr marL="1600200" indent="-228600">
              <a:spcBef>
                <a:spcPct val="20000"/>
              </a:spcBef>
              <a:buChar char="–"/>
              <a:defRPr sz="1400">
                <a:solidFill>
                  <a:schemeClr val="tx1"/>
                </a:solidFill>
                <a:latin typeface="Arial" panose="020B0604020202020204" pitchFamily="34" charset="0"/>
                <a:ea typeface="ヒラギノ角ゴ Pro W3" pitchFamily="-9" charset="-128"/>
              </a:defRPr>
            </a:lvl4pPr>
            <a:lvl5pPr marL="2057400" indent="-228600">
              <a:spcBef>
                <a:spcPct val="20000"/>
              </a:spcBef>
              <a:buChar char="»"/>
              <a:defRPr sz="1400">
                <a:solidFill>
                  <a:schemeClr val="tx1"/>
                </a:solidFill>
                <a:latin typeface="Arial" panose="020B0604020202020204" pitchFamily="34" charset="0"/>
                <a:ea typeface="ヒラギノ角ゴ Pro W3" pitchFamily="-9"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9pPr>
          </a:lstStyle>
          <a:p>
            <a:pPr eaLnBrk="1" hangingPunct="1">
              <a:spcBef>
                <a:spcPct val="0"/>
              </a:spcBef>
              <a:buFontTx/>
              <a:buNone/>
            </a:pPr>
            <a:r>
              <a:rPr lang="en-US" altLang="en-US" sz="2800" b="1" i="1">
                <a:solidFill>
                  <a:srgbClr val="000000"/>
                </a:solidFill>
                <a:latin typeface="Times New Roman" panose="02020603050405020304" pitchFamily="18" charset="0"/>
              </a:rPr>
              <a:t>Male</a:t>
            </a:r>
          </a:p>
          <a:p>
            <a:pPr eaLnBrk="1" hangingPunct="1">
              <a:spcBef>
                <a:spcPct val="0"/>
              </a:spcBef>
              <a:buFontTx/>
              <a:buNone/>
            </a:pPr>
            <a:r>
              <a:rPr lang="en-US" altLang="en-US" sz="2800" b="1" i="1">
                <a:solidFill>
                  <a:srgbClr val="000000"/>
                </a:solidFill>
                <a:latin typeface="Times New Roman" panose="02020603050405020304" pitchFamily="18" charset="0"/>
              </a:rPr>
              <a:t>Dominant</a:t>
            </a:r>
          </a:p>
        </p:txBody>
      </p:sp>
      <p:sp>
        <p:nvSpPr>
          <p:cNvPr id="118798" name="Text Box 14"/>
          <p:cNvSpPr txBox="1">
            <a:spLocks noChangeArrowheads="1"/>
          </p:cNvSpPr>
          <p:nvPr/>
        </p:nvSpPr>
        <p:spPr bwMode="auto">
          <a:xfrm>
            <a:off x="169863" y="5257800"/>
            <a:ext cx="18288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2800" b="1" i="1" dirty="0">
                <a:solidFill>
                  <a:prstClr val="black"/>
                </a:solidFill>
                <a:latin typeface="Times New Roman" charset="0"/>
              </a:rPr>
              <a:t>Equivalent</a:t>
            </a:r>
          </a:p>
          <a:p>
            <a:pPr>
              <a:defRPr/>
            </a:pPr>
            <a:endParaRPr lang="en-US" sz="2800" b="1" dirty="0">
              <a:solidFill>
                <a:prstClr val="black"/>
              </a:solidFill>
              <a:effectLst>
                <a:outerShdw blurRad="38100" dist="38100" dir="2700000" algn="tl">
                  <a:srgbClr val="000000"/>
                </a:outerShdw>
              </a:effectLst>
              <a:latin typeface="Times New Roman" charset="0"/>
            </a:endParaRPr>
          </a:p>
          <a:p>
            <a:pPr>
              <a:defRPr/>
            </a:pPr>
            <a:endParaRPr lang="en-US" sz="2800" b="1" dirty="0">
              <a:solidFill>
                <a:prstClr val="black"/>
              </a:solidFill>
              <a:effectLst>
                <a:outerShdw blurRad="38100" dist="38100" dir="2700000" algn="tl">
                  <a:srgbClr val="000000"/>
                </a:outerShdw>
              </a:effectLst>
              <a:latin typeface="Times New Roman" charset="0"/>
            </a:endParaRPr>
          </a:p>
        </p:txBody>
      </p:sp>
      <p:sp>
        <p:nvSpPr>
          <p:cNvPr id="12299" name="Line 15"/>
          <p:cNvSpPr>
            <a:spLocks noChangeShapeType="1"/>
          </p:cNvSpPr>
          <p:nvPr/>
        </p:nvSpPr>
        <p:spPr bwMode="auto">
          <a:xfrm flipV="1">
            <a:off x="779463" y="2286000"/>
            <a:ext cx="0" cy="3048000"/>
          </a:xfrm>
          <a:prstGeom prst="line">
            <a:avLst/>
          </a:prstGeom>
          <a:noFill/>
          <a:ln w="571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2300" name="Line 16"/>
          <p:cNvSpPr>
            <a:spLocks noChangeShapeType="1"/>
          </p:cNvSpPr>
          <p:nvPr/>
        </p:nvSpPr>
        <p:spPr bwMode="auto">
          <a:xfrm>
            <a:off x="8229600" y="2057400"/>
            <a:ext cx="68263" cy="3352800"/>
          </a:xfrm>
          <a:prstGeom prst="line">
            <a:avLst/>
          </a:prstGeom>
          <a:noFill/>
          <a:ln w="571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2301" name="Text Box 17"/>
          <p:cNvSpPr txBox="1">
            <a:spLocks noChangeArrowheads="1"/>
          </p:cNvSpPr>
          <p:nvPr/>
        </p:nvSpPr>
        <p:spPr bwMode="auto">
          <a:xfrm>
            <a:off x="2185988" y="5678488"/>
            <a:ext cx="556895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200">
                <a:solidFill>
                  <a:schemeClr val="tx1"/>
                </a:solidFill>
                <a:latin typeface="Arial" panose="020B0604020202020204" pitchFamily="34" charset="0"/>
                <a:ea typeface="ヒラギノ角ゴ Pro W3" pitchFamily="-9" charset="-128"/>
              </a:defRPr>
            </a:lvl1pPr>
            <a:lvl2pPr marL="742950" indent="-285750">
              <a:spcBef>
                <a:spcPct val="20000"/>
              </a:spcBef>
              <a:buChar char="–"/>
              <a:defRPr>
                <a:solidFill>
                  <a:schemeClr val="tx1"/>
                </a:solidFill>
                <a:latin typeface="Arial" panose="020B0604020202020204" pitchFamily="34" charset="0"/>
                <a:ea typeface="ヒラギノ角ゴ Pro W3" pitchFamily="-9" charset="-128"/>
              </a:defRPr>
            </a:lvl2pPr>
            <a:lvl3pPr marL="1143000" indent="-228600">
              <a:spcBef>
                <a:spcPct val="20000"/>
              </a:spcBef>
              <a:buChar char="•"/>
              <a:defRPr sz="1600">
                <a:solidFill>
                  <a:schemeClr val="tx1"/>
                </a:solidFill>
                <a:latin typeface="Arial" panose="020B0604020202020204" pitchFamily="34" charset="0"/>
                <a:ea typeface="ヒラギノ角ゴ Pro W3" pitchFamily="-9" charset="-128"/>
              </a:defRPr>
            </a:lvl3pPr>
            <a:lvl4pPr marL="1600200" indent="-228600">
              <a:spcBef>
                <a:spcPct val="20000"/>
              </a:spcBef>
              <a:buChar char="–"/>
              <a:defRPr sz="1400">
                <a:solidFill>
                  <a:schemeClr val="tx1"/>
                </a:solidFill>
                <a:latin typeface="Arial" panose="020B0604020202020204" pitchFamily="34" charset="0"/>
                <a:ea typeface="ヒラギノ角ゴ Pro W3" pitchFamily="-9" charset="-128"/>
              </a:defRPr>
            </a:lvl4pPr>
            <a:lvl5pPr marL="2057400" indent="-228600">
              <a:spcBef>
                <a:spcPct val="20000"/>
              </a:spcBef>
              <a:buChar char="»"/>
              <a:defRPr sz="1400">
                <a:solidFill>
                  <a:schemeClr val="tx1"/>
                </a:solidFill>
                <a:latin typeface="Arial" panose="020B0604020202020204" pitchFamily="34" charset="0"/>
                <a:ea typeface="ヒラギノ角ゴ Pro W3" pitchFamily="-9"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9pPr>
          </a:lstStyle>
          <a:p>
            <a:pPr eaLnBrk="1" hangingPunct="1">
              <a:spcBef>
                <a:spcPct val="0"/>
              </a:spcBef>
              <a:buFontTx/>
              <a:buNone/>
            </a:pPr>
            <a:r>
              <a:rPr lang="en-US" altLang="en-US" sz="1600" dirty="0">
                <a:solidFill>
                  <a:srgbClr val="000000"/>
                </a:solidFill>
                <a:cs typeface="Arial" panose="020B0604020202020204" pitchFamily="34" charset="0"/>
              </a:rPr>
              <a:t>(Johnson et al., 2002; </a:t>
            </a:r>
            <a:r>
              <a:rPr lang="en-US" altLang="en-US" sz="1600" dirty="0" err="1">
                <a:solidFill>
                  <a:srgbClr val="000000"/>
                </a:solidFill>
                <a:cs typeface="Arial" panose="020B0604020202020204" pitchFamily="34" charset="0"/>
              </a:rPr>
              <a:t>LaVioilette</a:t>
            </a:r>
            <a:r>
              <a:rPr lang="en-US" altLang="en-US" sz="1600" dirty="0">
                <a:solidFill>
                  <a:srgbClr val="000000"/>
                </a:solidFill>
                <a:cs typeface="Arial" panose="020B0604020202020204" pitchFamily="34" charset="0"/>
              </a:rPr>
              <a:t>, 2005; Martin et al., 2006)</a:t>
            </a:r>
          </a:p>
        </p:txBody>
      </p:sp>
      <p:sp>
        <p:nvSpPr>
          <p:cNvPr id="12302" name="Text Box 18"/>
          <p:cNvSpPr txBox="1">
            <a:spLocks noChangeArrowheads="1"/>
          </p:cNvSpPr>
          <p:nvPr/>
        </p:nvSpPr>
        <p:spPr bwMode="auto">
          <a:xfrm rot="-5400000">
            <a:off x="7715251" y="3446462"/>
            <a:ext cx="16256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200">
                <a:solidFill>
                  <a:schemeClr val="tx1"/>
                </a:solidFill>
                <a:latin typeface="Arial" panose="020B0604020202020204" pitchFamily="34" charset="0"/>
                <a:ea typeface="ヒラギノ角ゴ Pro W3" pitchFamily="-9" charset="-128"/>
              </a:defRPr>
            </a:lvl1pPr>
            <a:lvl2pPr marL="742950" indent="-285750">
              <a:spcBef>
                <a:spcPct val="20000"/>
              </a:spcBef>
              <a:buChar char="–"/>
              <a:defRPr>
                <a:solidFill>
                  <a:schemeClr val="tx1"/>
                </a:solidFill>
                <a:latin typeface="Arial" panose="020B0604020202020204" pitchFamily="34" charset="0"/>
                <a:ea typeface="ヒラギノ角ゴ Pro W3" pitchFamily="-9" charset="-128"/>
              </a:defRPr>
            </a:lvl2pPr>
            <a:lvl3pPr marL="1143000" indent="-228600">
              <a:spcBef>
                <a:spcPct val="20000"/>
              </a:spcBef>
              <a:buChar char="•"/>
              <a:defRPr sz="1600">
                <a:solidFill>
                  <a:schemeClr val="tx1"/>
                </a:solidFill>
                <a:latin typeface="Arial" panose="020B0604020202020204" pitchFamily="34" charset="0"/>
                <a:ea typeface="ヒラギノ角ゴ Pro W3" pitchFamily="-9" charset="-128"/>
              </a:defRPr>
            </a:lvl3pPr>
            <a:lvl4pPr marL="1600200" indent="-228600">
              <a:spcBef>
                <a:spcPct val="20000"/>
              </a:spcBef>
              <a:buChar char="–"/>
              <a:defRPr sz="1400">
                <a:solidFill>
                  <a:schemeClr val="tx1"/>
                </a:solidFill>
                <a:latin typeface="Arial" panose="020B0604020202020204" pitchFamily="34" charset="0"/>
                <a:ea typeface="ヒラギノ角ゴ Pro W3" pitchFamily="-9" charset="-128"/>
              </a:defRPr>
            </a:lvl4pPr>
            <a:lvl5pPr marL="2057400" indent="-228600">
              <a:spcBef>
                <a:spcPct val="20000"/>
              </a:spcBef>
              <a:buChar char="»"/>
              <a:defRPr sz="1400">
                <a:solidFill>
                  <a:schemeClr val="tx1"/>
                </a:solidFill>
                <a:latin typeface="Arial" panose="020B0604020202020204" pitchFamily="34" charset="0"/>
                <a:ea typeface="ヒラギノ角ゴ Pro W3" pitchFamily="-9"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9pPr>
          </a:lstStyle>
          <a:p>
            <a:pPr algn="ctr" eaLnBrk="1" hangingPunct="1">
              <a:spcBef>
                <a:spcPct val="0"/>
              </a:spcBef>
              <a:buFontTx/>
              <a:buNone/>
            </a:pPr>
            <a:r>
              <a:rPr lang="en-US" altLang="en-US" sz="2800" b="1" i="1">
                <a:solidFill>
                  <a:srgbClr val="000000"/>
                </a:solidFill>
                <a:latin typeface="Times New Roman" panose="02020603050405020304" pitchFamily="18" charset="0"/>
              </a:rPr>
              <a:t>Risk</a:t>
            </a:r>
          </a:p>
        </p:txBody>
      </p:sp>
      <p:sp>
        <p:nvSpPr>
          <p:cNvPr id="12303" name="Text Box 19"/>
          <p:cNvSpPr txBox="1">
            <a:spLocks noChangeArrowheads="1"/>
          </p:cNvSpPr>
          <p:nvPr/>
        </p:nvSpPr>
        <p:spPr bwMode="auto">
          <a:xfrm rot="-5400000">
            <a:off x="-233363" y="3246438"/>
            <a:ext cx="1941513"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200">
                <a:solidFill>
                  <a:schemeClr val="tx1"/>
                </a:solidFill>
                <a:latin typeface="Arial" panose="020B0604020202020204" pitchFamily="34" charset="0"/>
                <a:ea typeface="ヒラギノ角ゴ Pro W3" pitchFamily="-9" charset="-128"/>
              </a:defRPr>
            </a:lvl1pPr>
            <a:lvl2pPr marL="742950" indent="-285750">
              <a:spcBef>
                <a:spcPct val="20000"/>
              </a:spcBef>
              <a:buChar char="–"/>
              <a:defRPr>
                <a:solidFill>
                  <a:schemeClr val="tx1"/>
                </a:solidFill>
                <a:latin typeface="Arial" panose="020B0604020202020204" pitchFamily="34" charset="0"/>
                <a:ea typeface="ヒラギノ角ゴ Pro W3" pitchFamily="-9" charset="-128"/>
              </a:defRPr>
            </a:lvl2pPr>
            <a:lvl3pPr marL="1143000" indent="-228600">
              <a:spcBef>
                <a:spcPct val="20000"/>
              </a:spcBef>
              <a:buChar char="•"/>
              <a:defRPr sz="1600">
                <a:solidFill>
                  <a:schemeClr val="tx1"/>
                </a:solidFill>
                <a:latin typeface="Arial" panose="020B0604020202020204" pitchFamily="34" charset="0"/>
                <a:ea typeface="ヒラギノ角ゴ Pro W3" pitchFamily="-9" charset="-128"/>
              </a:defRPr>
            </a:lvl3pPr>
            <a:lvl4pPr marL="1600200" indent="-228600">
              <a:spcBef>
                <a:spcPct val="20000"/>
              </a:spcBef>
              <a:buChar char="–"/>
              <a:defRPr sz="1400">
                <a:solidFill>
                  <a:schemeClr val="tx1"/>
                </a:solidFill>
                <a:latin typeface="Arial" panose="020B0604020202020204" pitchFamily="34" charset="0"/>
                <a:ea typeface="ヒラギノ角ゴ Pro W3" pitchFamily="-9" charset="-128"/>
              </a:defRPr>
            </a:lvl4pPr>
            <a:lvl5pPr marL="2057400" indent="-228600">
              <a:spcBef>
                <a:spcPct val="20000"/>
              </a:spcBef>
              <a:buChar char="»"/>
              <a:defRPr sz="1400">
                <a:solidFill>
                  <a:schemeClr val="tx1"/>
                </a:solidFill>
                <a:latin typeface="Arial" panose="020B0604020202020204" pitchFamily="34" charset="0"/>
                <a:ea typeface="ヒラギノ角ゴ Pro W3" pitchFamily="-9"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9pPr>
          </a:lstStyle>
          <a:p>
            <a:pPr eaLnBrk="1" hangingPunct="1">
              <a:spcBef>
                <a:spcPct val="0"/>
              </a:spcBef>
              <a:buFontTx/>
              <a:buNone/>
            </a:pPr>
            <a:r>
              <a:rPr lang="en-US" altLang="en-US" sz="2800" b="1" i="1">
                <a:solidFill>
                  <a:srgbClr val="000000"/>
                </a:solidFill>
                <a:latin typeface="Times New Roman" panose="02020603050405020304" pitchFamily="18" charset="0"/>
              </a:rPr>
              <a:t>Gender</a:t>
            </a:r>
          </a:p>
          <a:p>
            <a:pPr eaLnBrk="1" hangingPunct="1">
              <a:spcBef>
                <a:spcPct val="0"/>
              </a:spcBef>
              <a:buFontTx/>
              <a:buNone/>
            </a:pPr>
            <a:r>
              <a:rPr lang="en-US" altLang="en-US" sz="2800" b="1" i="1">
                <a:solidFill>
                  <a:srgbClr val="000000"/>
                </a:solidFill>
                <a:latin typeface="Times New Roman" panose="02020603050405020304" pitchFamily="18" charset="0"/>
              </a:rPr>
              <a:t>Proportions</a:t>
            </a:r>
          </a:p>
        </p:txBody>
      </p:sp>
    </p:spTree>
    <p:extLst>
      <p:ext uri="{BB962C8B-B14F-4D97-AF65-F5344CB8AC3E}">
        <p14:creationId xmlns:p14="http://schemas.microsoft.com/office/powerpoint/2010/main" val="8516458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xplosion 2 2"/>
          <p:cNvSpPr/>
          <p:nvPr/>
        </p:nvSpPr>
        <p:spPr>
          <a:xfrm rot="904303">
            <a:off x="5324475" y="1570038"/>
            <a:ext cx="3489325" cy="1565275"/>
          </a:xfrm>
          <a:prstGeom prst="irregularSeal2">
            <a:avLst/>
          </a:prstGeom>
          <a:solidFill>
            <a:srgbClr val="07A3C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eaLnBrk="0" hangingPunct="0">
              <a:defRPr/>
            </a:pPr>
            <a:endParaRPr lang="en-CA">
              <a:solidFill>
                <a:srgbClr val="FFFFFF"/>
              </a:solidFill>
              <a:cs typeface="ヒラギノ角ゴ Pro W3" pitchFamily="-105" charset="-128"/>
            </a:endParaRPr>
          </a:p>
        </p:txBody>
      </p:sp>
      <p:sp>
        <p:nvSpPr>
          <p:cNvPr id="4" name="Title 1"/>
          <p:cNvSpPr txBox="1">
            <a:spLocks/>
          </p:cNvSpPr>
          <p:nvPr/>
        </p:nvSpPr>
        <p:spPr bwMode="auto">
          <a:xfrm>
            <a:off x="533400" y="1254569"/>
            <a:ext cx="6561137" cy="609600"/>
          </a:xfrm>
          <a:prstGeom prst="rect">
            <a:avLst/>
          </a:prstGeom>
          <a:noFill/>
          <a:ln w="9525">
            <a:noFill/>
            <a:miter lim="800000"/>
            <a:headEnd/>
            <a:tailEnd/>
          </a:ln>
        </p:spPr>
        <p:txBody>
          <a:bodyPr>
            <a:prstTxWarp prst="textNoShape">
              <a:avLst/>
            </a:prstTxWarp>
          </a:bodyPr>
          <a:lstStyle/>
          <a:p>
            <a:pPr eaLnBrk="0" hangingPunct="0"/>
            <a:r>
              <a:rPr lang="en-US" sz="3200" b="1" dirty="0">
                <a:solidFill>
                  <a:srgbClr val="321959"/>
                </a:solidFill>
                <a:ea typeface="Arial" pitchFamily="-105" charset="0"/>
                <a:cs typeface="Arial" pitchFamily="-105" charset="0"/>
              </a:rPr>
              <a:t>A Continuum of </a:t>
            </a:r>
            <a:r>
              <a:rPr lang="en-US" sz="3200" b="1" dirty="0" smtClean="0">
                <a:solidFill>
                  <a:srgbClr val="321959"/>
                </a:solidFill>
                <a:ea typeface="Arial" pitchFamily="-105" charset="0"/>
                <a:cs typeface="Arial" pitchFamily="-105" charset="0"/>
              </a:rPr>
              <a:t>Risk</a:t>
            </a:r>
            <a:endParaRPr lang="en-US" sz="3200" b="1" dirty="0">
              <a:solidFill>
                <a:srgbClr val="321959"/>
              </a:solidFill>
              <a:ea typeface="Arial" pitchFamily="-105" charset="0"/>
              <a:cs typeface="Arial" pitchFamily="-105" charset="0"/>
            </a:endParaRPr>
          </a:p>
        </p:txBody>
      </p:sp>
      <p:sp>
        <p:nvSpPr>
          <p:cNvPr id="5" name="Right Arrow 4"/>
          <p:cNvSpPr/>
          <p:nvPr/>
        </p:nvSpPr>
        <p:spPr>
          <a:xfrm rot="20564129">
            <a:off x="519113" y="3319463"/>
            <a:ext cx="7031037" cy="463550"/>
          </a:xfrm>
          <a:prstGeom prst="rightArrow">
            <a:avLst/>
          </a:prstGeom>
          <a:solidFill>
            <a:srgbClr val="07A3CA"/>
          </a:solidFill>
          <a:ln>
            <a:solidFill>
              <a:srgbClr val="07A3CA"/>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eaLnBrk="0" hangingPunct="0">
              <a:defRPr/>
            </a:pPr>
            <a:endParaRPr lang="en-CA">
              <a:solidFill>
                <a:srgbClr val="FFFFFF"/>
              </a:solidFill>
              <a:cs typeface="ヒラギノ角ゴ Pro W3" pitchFamily="-105" charset="-128"/>
            </a:endParaRPr>
          </a:p>
        </p:txBody>
      </p:sp>
      <p:sp>
        <p:nvSpPr>
          <p:cNvPr id="6" name="Subtitle 2"/>
          <p:cNvSpPr txBox="1">
            <a:spLocks/>
          </p:cNvSpPr>
          <p:nvPr/>
        </p:nvSpPr>
        <p:spPr bwMode="auto">
          <a:xfrm>
            <a:off x="3240088" y="3986213"/>
            <a:ext cx="2519362" cy="638175"/>
          </a:xfrm>
          <a:prstGeom prst="rect">
            <a:avLst/>
          </a:prstGeom>
          <a:noFill/>
          <a:ln w="9525">
            <a:noFill/>
            <a:miter lim="800000"/>
            <a:headEnd/>
            <a:tailEnd/>
          </a:ln>
        </p:spPr>
        <p:txBody>
          <a:bodyPr>
            <a:prstTxWarp prst="textNoShape">
              <a:avLst/>
            </a:prstTxWarp>
          </a:bodyPr>
          <a:lstStyle/>
          <a:p>
            <a:pPr eaLnBrk="0" hangingPunct="0">
              <a:spcBef>
                <a:spcPct val="20000"/>
              </a:spcBef>
            </a:pPr>
            <a:r>
              <a:rPr lang="en-CA" sz="2000" b="1" dirty="0">
                <a:solidFill>
                  <a:srgbClr val="321959"/>
                </a:solidFill>
              </a:rPr>
              <a:t>Repeat violence</a:t>
            </a:r>
          </a:p>
          <a:p>
            <a:pPr algn="ctr" eaLnBrk="0" hangingPunct="0">
              <a:spcBef>
                <a:spcPct val="20000"/>
              </a:spcBef>
            </a:pPr>
            <a:endParaRPr lang="en-CA" sz="3200" dirty="0">
              <a:solidFill>
                <a:srgbClr val="000000"/>
              </a:solidFill>
            </a:endParaRPr>
          </a:p>
        </p:txBody>
      </p:sp>
      <p:sp>
        <p:nvSpPr>
          <p:cNvPr id="7" name="Subtitle 2"/>
          <p:cNvSpPr txBox="1">
            <a:spLocks/>
          </p:cNvSpPr>
          <p:nvPr/>
        </p:nvSpPr>
        <p:spPr bwMode="auto">
          <a:xfrm>
            <a:off x="5875338" y="3200400"/>
            <a:ext cx="2517775" cy="638175"/>
          </a:xfrm>
          <a:prstGeom prst="rect">
            <a:avLst/>
          </a:prstGeom>
          <a:noFill/>
          <a:ln w="9525">
            <a:noFill/>
            <a:miter lim="800000"/>
            <a:headEnd/>
            <a:tailEnd/>
          </a:ln>
        </p:spPr>
        <p:txBody>
          <a:bodyPr>
            <a:prstTxWarp prst="textNoShape">
              <a:avLst/>
            </a:prstTxWarp>
          </a:bodyPr>
          <a:lstStyle/>
          <a:p>
            <a:pPr eaLnBrk="0" hangingPunct="0">
              <a:spcBef>
                <a:spcPct val="20000"/>
              </a:spcBef>
            </a:pPr>
            <a:r>
              <a:rPr lang="en-CA" sz="2000" b="1">
                <a:solidFill>
                  <a:srgbClr val="321959"/>
                </a:solidFill>
              </a:rPr>
              <a:t>Ongoing pattern of violence</a:t>
            </a:r>
          </a:p>
          <a:p>
            <a:pPr algn="ctr" eaLnBrk="0" hangingPunct="0">
              <a:spcBef>
                <a:spcPct val="20000"/>
              </a:spcBef>
            </a:pPr>
            <a:endParaRPr lang="en-CA" sz="3200" b="1">
              <a:solidFill>
                <a:srgbClr val="606060"/>
              </a:solidFill>
            </a:endParaRPr>
          </a:p>
        </p:txBody>
      </p:sp>
      <p:sp>
        <p:nvSpPr>
          <p:cNvPr id="8" name="Subtitle 2"/>
          <p:cNvSpPr txBox="1">
            <a:spLocks/>
          </p:cNvSpPr>
          <p:nvPr/>
        </p:nvSpPr>
        <p:spPr>
          <a:xfrm rot="20493019">
            <a:off x="405028" y="3813021"/>
            <a:ext cx="1528760" cy="400138"/>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algn="l">
              <a:defRPr/>
            </a:pPr>
            <a:r>
              <a:rPr lang="en-CA" sz="2400" b="1" spc="50" dirty="0" smtClean="0">
                <a:ln w="11430">
                  <a:noFill/>
                </a:ln>
                <a:solidFill>
                  <a:srgbClr val="321959"/>
                </a:solidFill>
                <a:cs typeface="Arial" pitchFamily="34" charset="0"/>
              </a:rPr>
              <a:t>RISK</a:t>
            </a:r>
          </a:p>
          <a:p>
            <a:pPr>
              <a:defRPr/>
            </a:pPr>
            <a:endParaRPr lang="en-CA" sz="2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cs typeface="Arial" pitchFamily="34" charset="0"/>
            </a:endParaRPr>
          </a:p>
        </p:txBody>
      </p:sp>
      <p:sp>
        <p:nvSpPr>
          <p:cNvPr id="9" name="Explosion 2 8"/>
          <p:cNvSpPr/>
          <p:nvPr/>
        </p:nvSpPr>
        <p:spPr>
          <a:xfrm rot="904303">
            <a:off x="5389563" y="1652588"/>
            <a:ext cx="3489325" cy="1565275"/>
          </a:xfrm>
          <a:prstGeom prst="irregularSeal2">
            <a:avLst/>
          </a:prstGeom>
          <a:solidFill>
            <a:srgbClr val="32195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eaLnBrk="0" hangingPunct="0">
              <a:defRPr/>
            </a:pPr>
            <a:endParaRPr lang="en-CA">
              <a:solidFill>
                <a:srgbClr val="FFFFFF"/>
              </a:solidFill>
              <a:cs typeface="ヒラギノ角ゴ Pro W3" pitchFamily="-105" charset="-128"/>
            </a:endParaRPr>
          </a:p>
        </p:txBody>
      </p:sp>
      <p:sp>
        <p:nvSpPr>
          <p:cNvPr id="10" name="TextBox 7"/>
          <p:cNvSpPr txBox="1">
            <a:spLocks noChangeArrowheads="1"/>
          </p:cNvSpPr>
          <p:nvPr/>
        </p:nvSpPr>
        <p:spPr bwMode="auto">
          <a:xfrm rot="384259">
            <a:off x="6216650" y="2081213"/>
            <a:ext cx="1454150" cy="708025"/>
          </a:xfrm>
          <a:prstGeom prst="rect">
            <a:avLst/>
          </a:prstGeom>
          <a:noFill/>
          <a:ln w="9525">
            <a:noFill/>
            <a:miter lim="800000"/>
            <a:headEnd/>
            <a:tailEnd/>
          </a:ln>
        </p:spPr>
        <p:txBody>
          <a:bodyPr>
            <a:prstTxWarp prst="textNoShape">
              <a:avLst/>
            </a:prstTxWarp>
            <a:spAutoFit/>
          </a:bodyPr>
          <a:lstStyle/>
          <a:p>
            <a:pPr algn="ctr"/>
            <a:r>
              <a:rPr lang="en-CA" sz="2000">
                <a:solidFill>
                  <a:srgbClr val="FFFFFF"/>
                </a:solidFill>
              </a:rPr>
              <a:t>Coercive Control</a:t>
            </a:r>
          </a:p>
        </p:txBody>
      </p:sp>
      <p:sp>
        <p:nvSpPr>
          <p:cNvPr id="12" name="Subtitle 2"/>
          <p:cNvSpPr txBox="1">
            <a:spLocks/>
          </p:cNvSpPr>
          <p:nvPr/>
        </p:nvSpPr>
        <p:spPr bwMode="auto">
          <a:xfrm>
            <a:off x="695326" y="4724400"/>
            <a:ext cx="2519362" cy="638175"/>
          </a:xfrm>
          <a:prstGeom prst="rect">
            <a:avLst/>
          </a:prstGeom>
          <a:noFill/>
          <a:ln w="9525">
            <a:noFill/>
            <a:miter lim="800000"/>
            <a:headEnd/>
            <a:tailEnd/>
          </a:ln>
        </p:spPr>
        <p:txBody>
          <a:bodyPr>
            <a:prstTxWarp prst="textNoShape">
              <a:avLst/>
            </a:prstTxWarp>
          </a:bodyPr>
          <a:lstStyle/>
          <a:p>
            <a:pPr eaLnBrk="0" hangingPunct="0">
              <a:spcBef>
                <a:spcPct val="20000"/>
              </a:spcBef>
            </a:pPr>
            <a:r>
              <a:rPr lang="en-CA" sz="2000" b="1" dirty="0" smtClean="0">
                <a:solidFill>
                  <a:srgbClr val="321959"/>
                </a:solidFill>
              </a:rPr>
              <a:t>Violent incident</a:t>
            </a:r>
            <a:endParaRPr lang="en-CA" sz="3200" dirty="0">
              <a:solidFill>
                <a:srgbClr val="000000"/>
              </a:solidFill>
            </a:endParaRPr>
          </a:p>
        </p:txBody>
      </p:sp>
      <p:sp>
        <p:nvSpPr>
          <p:cNvPr id="11" name="Slide Number Placeholder 5"/>
          <p:cNvSpPr txBox="1">
            <a:spLocks/>
          </p:cNvSpPr>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904AE6A-AB42-4942-AE93-294A6401D623}" type="slidenum">
              <a:rPr kumimoji="0" lang="en-US" sz="1200" b="0" i="0" u="none" strike="noStrike" kern="1200" cap="none" spc="0" normalizeH="0" baseline="0" noProof="0" smtClean="0">
                <a:ln>
                  <a:noFill/>
                </a:ln>
                <a:solidFill>
                  <a:schemeClr val="tx1">
                    <a:tint val="75000"/>
                  </a:schemeClr>
                </a:solidFill>
                <a:effectLst/>
                <a:uLnTx/>
                <a:uFillTx/>
                <a:latin typeface="Arial" pitchFamily="-65" charset="0"/>
                <a:ea typeface="ヒラギノ角ゴ Pro W3" pitchFamily="-65" charset="-128"/>
                <a:cs typeface="ヒラギノ角ゴ Pro W3" pitchFamily="-65" charset="-128"/>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chemeClr val="tx1">
                  <a:tint val="75000"/>
                </a:schemeClr>
              </a:solidFill>
              <a:effectLst/>
              <a:uLnTx/>
              <a:uFillTx/>
              <a:latin typeface="Arial" pitchFamily="-65" charset="0"/>
              <a:ea typeface="ヒラギノ角ゴ Pro W3" pitchFamily="-65" charset="-128"/>
              <a:cs typeface="ヒラギノ角ゴ Pro W3" pitchFamily="-65" charset="-128"/>
            </a:endParaRPr>
          </a:p>
        </p:txBody>
      </p:sp>
    </p:spTree>
    <p:custDataLst>
      <p:tags r:id="rId1"/>
    </p:custDataLst>
    <p:extLst>
      <p:ext uri="{BB962C8B-B14F-4D97-AF65-F5344CB8AC3E}">
        <p14:creationId xmlns:p14="http://schemas.microsoft.com/office/powerpoint/2010/main" val="652380059"/>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xplosion 2 3"/>
          <p:cNvSpPr/>
          <p:nvPr/>
        </p:nvSpPr>
        <p:spPr>
          <a:xfrm rot="904303">
            <a:off x="5324475" y="1570038"/>
            <a:ext cx="3489325" cy="1565275"/>
          </a:xfrm>
          <a:prstGeom prst="irregularSeal2">
            <a:avLst/>
          </a:prstGeom>
          <a:solidFill>
            <a:srgbClr val="07A3C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eaLnBrk="0" hangingPunct="0">
              <a:defRPr/>
            </a:pPr>
            <a:endParaRPr lang="en-CA">
              <a:solidFill>
                <a:srgbClr val="FFFFFF"/>
              </a:solidFill>
              <a:cs typeface="ヒラギノ角ゴ Pro W3" pitchFamily="-105" charset="-128"/>
            </a:endParaRPr>
          </a:p>
        </p:txBody>
      </p:sp>
      <p:sp>
        <p:nvSpPr>
          <p:cNvPr id="5" name="Title 1"/>
          <p:cNvSpPr txBox="1">
            <a:spLocks/>
          </p:cNvSpPr>
          <p:nvPr/>
        </p:nvSpPr>
        <p:spPr bwMode="auto">
          <a:xfrm>
            <a:off x="525463" y="1236663"/>
            <a:ext cx="6561137" cy="609600"/>
          </a:xfrm>
          <a:prstGeom prst="rect">
            <a:avLst/>
          </a:prstGeom>
          <a:noFill/>
          <a:ln w="9525">
            <a:noFill/>
            <a:miter lim="800000"/>
            <a:headEnd/>
            <a:tailEnd/>
          </a:ln>
        </p:spPr>
        <p:txBody>
          <a:bodyPr>
            <a:prstTxWarp prst="textNoShape">
              <a:avLst/>
            </a:prstTxWarp>
          </a:bodyPr>
          <a:lstStyle/>
          <a:p>
            <a:pPr eaLnBrk="0" hangingPunct="0"/>
            <a:r>
              <a:rPr lang="en-US" sz="3200" b="1" dirty="0">
                <a:solidFill>
                  <a:srgbClr val="321959"/>
                </a:solidFill>
                <a:ea typeface="Arial" pitchFamily="-105" charset="0"/>
                <a:cs typeface="Arial" pitchFamily="-105" charset="0"/>
              </a:rPr>
              <a:t>A Continuum of </a:t>
            </a:r>
            <a:r>
              <a:rPr lang="en-US" sz="3200" b="1" dirty="0" smtClean="0">
                <a:solidFill>
                  <a:srgbClr val="321959"/>
                </a:solidFill>
                <a:ea typeface="Arial" pitchFamily="-105" charset="0"/>
                <a:cs typeface="Arial" pitchFamily="-105" charset="0"/>
              </a:rPr>
              <a:t>Risk</a:t>
            </a:r>
            <a:endParaRPr lang="en-US" sz="3200" b="1" dirty="0">
              <a:solidFill>
                <a:srgbClr val="321959"/>
              </a:solidFill>
              <a:ea typeface="Arial" pitchFamily="-105" charset="0"/>
              <a:cs typeface="Arial" pitchFamily="-105" charset="0"/>
            </a:endParaRPr>
          </a:p>
        </p:txBody>
      </p:sp>
      <p:sp>
        <p:nvSpPr>
          <p:cNvPr id="6" name="Right Arrow 5"/>
          <p:cNvSpPr/>
          <p:nvPr/>
        </p:nvSpPr>
        <p:spPr>
          <a:xfrm rot="20564129">
            <a:off x="519113" y="3319463"/>
            <a:ext cx="7031037" cy="463550"/>
          </a:xfrm>
          <a:prstGeom prst="rightArrow">
            <a:avLst/>
          </a:prstGeom>
          <a:solidFill>
            <a:srgbClr val="07A3CA"/>
          </a:solidFill>
          <a:ln>
            <a:solidFill>
              <a:srgbClr val="07A3CA"/>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eaLnBrk="0" hangingPunct="0">
              <a:defRPr/>
            </a:pPr>
            <a:endParaRPr lang="en-CA">
              <a:solidFill>
                <a:srgbClr val="FFFFFF"/>
              </a:solidFill>
              <a:cs typeface="ヒラギノ角ゴ Pro W3" pitchFamily="-105" charset="-128"/>
            </a:endParaRPr>
          </a:p>
        </p:txBody>
      </p:sp>
      <p:sp>
        <p:nvSpPr>
          <p:cNvPr id="7" name="Subtitle 2"/>
          <p:cNvSpPr txBox="1">
            <a:spLocks/>
          </p:cNvSpPr>
          <p:nvPr/>
        </p:nvSpPr>
        <p:spPr bwMode="auto">
          <a:xfrm>
            <a:off x="3240088" y="3986213"/>
            <a:ext cx="2519362" cy="638175"/>
          </a:xfrm>
          <a:prstGeom prst="rect">
            <a:avLst/>
          </a:prstGeom>
          <a:noFill/>
          <a:ln w="9525">
            <a:noFill/>
            <a:miter lim="800000"/>
            <a:headEnd/>
            <a:tailEnd/>
          </a:ln>
        </p:spPr>
        <p:txBody>
          <a:bodyPr>
            <a:prstTxWarp prst="textNoShape">
              <a:avLst/>
            </a:prstTxWarp>
          </a:bodyPr>
          <a:lstStyle/>
          <a:p>
            <a:pPr eaLnBrk="0" hangingPunct="0">
              <a:spcBef>
                <a:spcPct val="20000"/>
              </a:spcBef>
            </a:pPr>
            <a:r>
              <a:rPr lang="en-CA" sz="2000" b="1" dirty="0">
                <a:solidFill>
                  <a:srgbClr val="321959"/>
                </a:solidFill>
              </a:rPr>
              <a:t>Repeat violence</a:t>
            </a:r>
          </a:p>
          <a:p>
            <a:pPr algn="ctr" eaLnBrk="0" hangingPunct="0">
              <a:spcBef>
                <a:spcPct val="20000"/>
              </a:spcBef>
            </a:pPr>
            <a:endParaRPr lang="en-CA" sz="3200" dirty="0">
              <a:solidFill>
                <a:srgbClr val="000000"/>
              </a:solidFill>
            </a:endParaRPr>
          </a:p>
        </p:txBody>
      </p:sp>
      <p:sp>
        <p:nvSpPr>
          <p:cNvPr id="8" name="Subtitle 2"/>
          <p:cNvSpPr txBox="1">
            <a:spLocks/>
          </p:cNvSpPr>
          <p:nvPr/>
        </p:nvSpPr>
        <p:spPr bwMode="auto">
          <a:xfrm>
            <a:off x="5875338" y="3200400"/>
            <a:ext cx="2517775" cy="638175"/>
          </a:xfrm>
          <a:prstGeom prst="rect">
            <a:avLst/>
          </a:prstGeom>
          <a:noFill/>
          <a:ln w="9525">
            <a:noFill/>
            <a:miter lim="800000"/>
            <a:headEnd/>
            <a:tailEnd/>
          </a:ln>
        </p:spPr>
        <p:txBody>
          <a:bodyPr>
            <a:prstTxWarp prst="textNoShape">
              <a:avLst/>
            </a:prstTxWarp>
          </a:bodyPr>
          <a:lstStyle/>
          <a:p>
            <a:pPr eaLnBrk="0" hangingPunct="0">
              <a:spcBef>
                <a:spcPct val="20000"/>
              </a:spcBef>
            </a:pPr>
            <a:r>
              <a:rPr lang="en-CA" sz="2000" b="1">
                <a:solidFill>
                  <a:srgbClr val="321959"/>
                </a:solidFill>
              </a:rPr>
              <a:t>Ongoing pattern of violence</a:t>
            </a:r>
          </a:p>
          <a:p>
            <a:pPr algn="ctr" eaLnBrk="0" hangingPunct="0">
              <a:spcBef>
                <a:spcPct val="20000"/>
              </a:spcBef>
            </a:pPr>
            <a:endParaRPr lang="en-CA" sz="3200" b="1">
              <a:solidFill>
                <a:srgbClr val="606060"/>
              </a:solidFill>
            </a:endParaRPr>
          </a:p>
        </p:txBody>
      </p:sp>
      <p:sp>
        <p:nvSpPr>
          <p:cNvPr id="9" name="Subtitle 2"/>
          <p:cNvSpPr txBox="1">
            <a:spLocks/>
          </p:cNvSpPr>
          <p:nvPr/>
        </p:nvSpPr>
        <p:spPr>
          <a:xfrm rot="20493019">
            <a:off x="405028" y="3813021"/>
            <a:ext cx="1528760" cy="400138"/>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algn="l">
              <a:defRPr/>
            </a:pPr>
            <a:r>
              <a:rPr lang="en-CA" sz="2400" b="1" spc="50" dirty="0" smtClean="0">
                <a:ln w="11430">
                  <a:noFill/>
                </a:ln>
                <a:solidFill>
                  <a:srgbClr val="321959"/>
                </a:solidFill>
                <a:cs typeface="Arial" pitchFamily="34" charset="0"/>
              </a:rPr>
              <a:t>RISK</a:t>
            </a:r>
          </a:p>
          <a:p>
            <a:pPr>
              <a:defRPr/>
            </a:pPr>
            <a:endParaRPr lang="en-CA" sz="2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cs typeface="Arial" pitchFamily="34" charset="0"/>
            </a:endParaRPr>
          </a:p>
        </p:txBody>
      </p:sp>
      <p:sp>
        <p:nvSpPr>
          <p:cNvPr id="10" name="Explosion 2 9"/>
          <p:cNvSpPr/>
          <p:nvPr/>
        </p:nvSpPr>
        <p:spPr>
          <a:xfrm rot="904303">
            <a:off x="5389563" y="1652588"/>
            <a:ext cx="3489325" cy="1565275"/>
          </a:xfrm>
          <a:prstGeom prst="irregularSeal2">
            <a:avLst/>
          </a:prstGeom>
          <a:solidFill>
            <a:srgbClr val="32195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eaLnBrk="0" hangingPunct="0">
              <a:defRPr/>
            </a:pPr>
            <a:endParaRPr lang="en-CA">
              <a:solidFill>
                <a:srgbClr val="FFFFFF"/>
              </a:solidFill>
              <a:cs typeface="ヒラギノ角ゴ Pro W3" pitchFamily="-105" charset="-128"/>
            </a:endParaRPr>
          </a:p>
        </p:txBody>
      </p:sp>
      <p:sp>
        <p:nvSpPr>
          <p:cNvPr id="11" name="TextBox 7"/>
          <p:cNvSpPr txBox="1">
            <a:spLocks noChangeArrowheads="1"/>
          </p:cNvSpPr>
          <p:nvPr/>
        </p:nvSpPr>
        <p:spPr bwMode="auto">
          <a:xfrm rot="384259">
            <a:off x="6216650" y="2081213"/>
            <a:ext cx="1454150" cy="708025"/>
          </a:xfrm>
          <a:prstGeom prst="rect">
            <a:avLst/>
          </a:prstGeom>
          <a:noFill/>
          <a:ln w="9525">
            <a:noFill/>
            <a:miter lim="800000"/>
            <a:headEnd/>
            <a:tailEnd/>
          </a:ln>
        </p:spPr>
        <p:txBody>
          <a:bodyPr>
            <a:prstTxWarp prst="textNoShape">
              <a:avLst/>
            </a:prstTxWarp>
            <a:spAutoFit/>
          </a:bodyPr>
          <a:lstStyle/>
          <a:p>
            <a:pPr algn="ctr"/>
            <a:r>
              <a:rPr lang="en-CA" sz="2000">
                <a:solidFill>
                  <a:srgbClr val="FFFFFF"/>
                </a:solidFill>
              </a:rPr>
              <a:t>Coercive Control</a:t>
            </a:r>
          </a:p>
        </p:txBody>
      </p:sp>
      <p:sp>
        <p:nvSpPr>
          <p:cNvPr id="12" name="Subtitle 2"/>
          <p:cNvSpPr txBox="1">
            <a:spLocks/>
          </p:cNvSpPr>
          <p:nvPr/>
        </p:nvSpPr>
        <p:spPr bwMode="auto">
          <a:xfrm>
            <a:off x="695326" y="4724400"/>
            <a:ext cx="2519362" cy="638175"/>
          </a:xfrm>
          <a:prstGeom prst="rect">
            <a:avLst/>
          </a:prstGeom>
          <a:noFill/>
          <a:ln w="9525">
            <a:noFill/>
            <a:miter lim="800000"/>
            <a:headEnd/>
            <a:tailEnd/>
          </a:ln>
        </p:spPr>
        <p:txBody>
          <a:bodyPr>
            <a:prstTxWarp prst="textNoShape">
              <a:avLst/>
            </a:prstTxWarp>
          </a:bodyPr>
          <a:lstStyle/>
          <a:p>
            <a:pPr eaLnBrk="0" hangingPunct="0">
              <a:spcBef>
                <a:spcPct val="20000"/>
              </a:spcBef>
            </a:pPr>
            <a:r>
              <a:rPr lang="en-CA" sz="2000" b="1" dirty="0" smtClean="0">
                <a:solidFill>
                  <a:srgbClr val="321959"/>
                </a:solidFill>
              </a:rPr>
              <a:t>Violent incident</a:t>
            </a:r>
            <a:endParaRPr lang="en-CA" sz="3200" dirty="0">
              <a:solidFill>
                <a:srgbClr val="000000"/>
              </a:solidFill>
            </a:endParaRPr>
          </a:p>
        </p:txBody>
      </p:sp>
      <p:sp>
        <p:nvSpPr>
          <p:cNvPr id="13" name="Rectangle 12"/>
          <p:cNvSpPr/>
          <p:nvPr/>
        </p:nvSpPr>
        <p:spPr>
          <a:xfrm>
            <a:off x="1752600" y="2819400"/>
            <a:ext cx="5257800" cy="2492375"/>
          </a:xfrm>
          <a:prstGeom prst="rect">
            <a:avLst/>
          </a:prstGeom>
          <a:solidFill>
            <a:schemeClr val="bg1">
              <a:lumMod val="95000"/>
            </a:schemeClr>
          </a:solidFill>
          <a:ln>
            <a:solidFill>
              <a:schemeClr val="tx1"/>
            </a:solidFill>
          </a:ln>
        </p:spPr>
        <p:txBody>
          <a:bodyPr>
            <a:prstTxWarp prst="textNoShape">
              <a:avLst/>
            </a:prstTxWarp>
            <a:spAutoFit/>
          </a:bodyPr>
          <a:lstStyle/>
          <a:p>
            <a:pPr algn="ctr" eaLnBrk="1" hangingPunct="1"/>
            <a:endParaRPr lang="en-CA" sz="800" dirty="0">
              <a:solidFill>
                <a:srgbClr val="321959"/>
              </a:solidFill>
              <a:latin typeface="Arial" pitchFamily="-65" charset="0"/>
              <a:ea typeface="Arial" pitchFamily="-65" charset="0"/>
              <a:cs typeface="Arial" pitchFamily="-65" charset="0"/>
            </a:endParaRPr>
          </a:p>
          <a:p>
            <a:pPr algn="ctr" eaLnBrk="1" hangingPunct="1"/>
            <a:r>
              <a:rPr lang="en-CA" sz="2800" dirty="0">
                <a:solidFill>
                  <a:srgbClr val="321959"/>
                </a:solidFill>
                <a:latin typeface="Arial" pitchFamily="-65" charset="0"/>
                <a:ea typeface="Arial" pitchFamily="-65" charset="0"/>
                <a:cs typeface="Arial" pitchFamily="-65" charset="0"/>
              </a:rPr>
              <a:t>Violence may be physical or non-physical. Sometimes abusive partners only use</a:t>
            </a:r>
            <a:r>
              <a:rPr lang="en-CA" sz="2800" dirty="0" smtClean="0">
                <a:solidFill>
                  <a:srgbClr val="321959"/>
                </a:solidFill>
                <a:latin typeface="Arial" pitchFamily="-65" charset="0"/>
                <a:ea typeface="Arial" pitchFamily="-65" charset="0"/>
                <a:cs typeface="Arial" pitchFamily="-65" charset="0"/>
              </a:rPr>
              <a:t> </a:t>
            </a:r>
            <a:br>
              <a:rPr lang="en-CA" sz="2800" dirty="0" smtClean="0">
                <a:solidFill>
                  <a:srgbClr val="321959"/>
                </a:solidFill>
                <a:latin typeface="Arial" pitchFamily="-65" charset="0"/>
                <a:ea typeface="Arial" pitchFamily="-65" charset="0"/>
                <a:cs typeface="Arial" pitchFamily="-65" charset="0"/>
              </a:rPr>
            </a:br>
            <a:r>
              <a:rPr lang="en-CA" sz="2800" dirty="0" smtClean="0">
                <a:solidFill>
                  <a:srgbClr val="321959"/>
                </a:solidFill>
                <a:latin typeface="Arial" pitchFamily="-65" charset="0"/>
                <a:ea typeface="Arial" pitchFamily="-65" charset="0"/>
                <a:cs typeface="Arial" pitchFamily="-65" charset="0"/>
              </a:rPr>
              <a:t>non</a:t>
            </a:r>
            <a:r>
              <a:rPr lang="en-CA" sz="2800" dirty="0">
                <a:solidFill>
                  <a:srgbClr val="321959"/>
                </a:solidFill>
                <a:latin typeface="Arial" pitchFamily="-65" charset="0"/>
                <a:ea typeface="Arial" pitchFamily="-65" charset="0"/>
                <a:cs typeface="Arial" pitchFamily="-65" charset="0"/>
              </a:rPr>
              <a:t>-physical forms of violence to maintain their control.</a:t>
            </a:r>
          </a:p>
          <a:p>
            <a:pPr algn="ctr" eaLnBrk="1" hangingPunct="1"/>
            <a:endParaRPr lang="en-CA" sz="800" dirty="0">
              <a:solidFill>
                <a:srgbClr val="321959"/>
              </a:solidFill>
              <a:latin typeface="Arial" pitchFamily="-65" charset="0"/>
              <a:ea typeface="Arial" pitchFamily="-65" charset="0"/>
              <a:cs typeface="Arial" pitchFamily="-65" charset="0"/>
            </a:endParaRPr>
          </a:p>
        </p:txBody>
      </p:sp>
      <p:sp>
        <p:nvSpPr>
          <p:cNvPr id="14" name="Slide Number Placeholder 5"/>
          <p:cNvSpPr txBox="1">
            <a:spLocks/>
          </p:cNvSpPr>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904AE6A-AB42-4942-AE93-294A6401D623}" type="slidenum">
              <a:rPr kumimoji="0" lang="en-US" sz="1200" b="0" i="0" u="none" strike="noStrike" kern="1200" cap="none" spc="0" normalizeH="0" baseline="0" noProof="0" smtClean="0">
                <a:ln>
                  <a:noFill/>
                </a:ln>
                <a:solidFill>
                  <a:schemeClr val="tx1">
                    <a:tint val="75000"/>
                  </a:schemeClr>
                </a:solidFill>
                <a:effectLst/>
                <a:uLnTx/>
                <a:uFillTx/>
                <a:latin typeface="Arial" pitchFamily="-65" charset="0"/>
                <a:ea typeface="ヒラギノ角ゴ Pro W3" pitchFamily="-65" charset="-128"/>
                <a:cs typeface="ヒラギノ角ゴ Pro W3" pitchFamily="-65" charset="-128"/>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chemeClr val="tx1">
                  <a:tint val="75000"/>
                </a:schemeClr>
              </a:solidFill>
              <a:effectLst/>
              <a:uLnTx/>
              <a:uFillTx/>
              <a:latin typeface="Arial" pitchFamily="-65" charset="0"/>
              <a:ea typeface="ヒラギノ角ゴ Pro W3" pitchFamily="-65" charset="-128"/>
              <a:cs typeface="ヒラギノ角ゴ Pro W3" pitchFamily="-65" charset="-128"/>
            </a:endParaRPr>
          </a:p>
        </p:txBody>
      </p:sp>
    </p:spTree>
    <p:custDataLst>
      <p:tags r:id="rId1"/>
    </p:custDataLst>
    <p:extLst>
      <p:ext uri="{BB962C8B-B14F-4D97-AF65-F5344CB8AC3E}">
        <p14:creationId xmlns:p14="http://schemas.microsoft.com/office/powerpoint/2010/main" val="890622617"/>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23813" y="1109662"/>
            <a:ext cx="914400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2200">
                <a:solidFill>
                  <a:schemeClr val="tx1"/>
                </a:solidFill>
                <a:latin typeface="Arial" panose="020B0604020202020204" pitchFamily="34" charset="0"/>
                <a:ea typeface="ヒラギノ角ゴ Pro W3" pitchFamily="-9" charset="-128"/>
              </a:defRPr>
            </a:lvl1pPr>
            <a:lvl2pPr>
              <a:spcBef>
                <a:spcPct val="20000"/>
              </a:spcBef>
              <a:buChar char="–"/>
              <a:defRPr>
                <a:solidFill>
                  <a:schemeClr val="tx1"/>
                </a:solidFill>
                <a:latin typeface="Arial" panose="020B0604020202020204" pitchFamily="34" charset="0"/>
                <a:ea typeface="ヒラギノ角ゴ Pro W3" pitchFamily="-9" charset="-128"/>
              </a:defRPr>
            </a:lvl2pPr>
            <a:lvl3pPr marL="1143000" indent="-228600">
              <a:spcBef>
                <a:spcPct val="20000"/>
              </a:spcBef>
              <a:buChar char="•"/>
              <a:defRPr sz="1600">
                <a:solidFill>
                  <a:schemeClr val="tx1"/>
                </a:solidFill>
                <a:latin typeface="Arial" panose="020B0604020202020204" pitchFamily="34" charset="0"/>
                <a:ea typeface="ヒラギノ角ゴ Pro W3" pitchFamily="-9" charset="-128"/>
              </a:defRPr>
            </a:lvl3pPr>
            <a:lvl4pPr marL="1600200" indent="-228600">
              <a:spcBef>
                <a:spcPct val="20000"/>
              </a:spcBef>
              <a:buChar char="–"/>
              <a:defRPr sz="1400">
                <a:solidFill>
                  <a:schemeClr val="tx1"/>
                </a:solidFill>
                <a:latin typeface="Arial" panose="020B0604020202020204" pitchFamily="34" charset="0"/>
                <a:ea typeface="ヒラギノ角ゴ Pro W3" pitchFamily="-9" charset="-128"/>
              </a:defRPr>
            </a:lvl4pPr>
            <a:lvl5pPr marL="2057400" indent="-228600">
              <a:spcBef>
                <a:spcPct val="20000"/>
              </a:spcBef>
              <a:buChar char="»"/>
              <a:defRPr sz="1400">
                <a:solidFill>
                  <a:schemeClr val="tx1"/>
                </a:solidFill>
                <a:latin typeface="Arial" panose="020B0604020202020204" pitchFamily="34" charset="0"/>
                <a:ea typeface="ヒラギノ角ゴ Pro W3" pitchFamily="-9"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9pPr>
          </a:lstStyle>
          <a:p>
            <a:pPr lvl="1" algn="ctr">
              <a:lnSpc>
                <a:spcPct val="80000"/>
              </a:lnSpc>
              <a:spcBef>
                <a:spcPct val="50000"/>
              </a:spcBef>
              <a:buClr>
                <a:srgbClr val="FDD74D"/>
              </a:buClr>
              <a:buFontTx/>
              <a:buNone/>
            </a:pPr>
            <a:r>
              <a:rPr lang="en-US" altLang="en-US" sz="3200" b="1" kern="0" dirty="0">
                <a:solidFill>
                  <a:srgbClr val="321959"/>
                </a:solidFill>
                <a:latin typeface="Arial" pitchFamily="-65" charset="0"/>
                <a:ea typeface="Arial" pitchFamily="-65" charset="0"/>
                <a:cs typeface="Arial" pitchFamily="-65" charset="0"/>
              </a:rPr>
              <a:t>Focus</a:t>
            </a:r>
            <a:r>
              <a:rPr lang="en-US" altLang="en-US" sz="3200" b="1" i="1" dirty="0">
                <a:solidFill>
                  <a:schemeClr val="bg1"/>
                </a:solidFill>
                <a:cs typeface="Arial" panose="020B0604020202020204" pitchFamily="34" charset="0"/>
              </a:rPr>
              <a:t> </a:t>
            </a:r>
            <a:r>
              <a:rPr lang="en-US" altLang="en-US" sz="3200" b="1" kern="0" dirty="0">
                <a:solidFill>
                  <a:srgbClr val="321959"/>
                </a:solidFill>
                <a:latin typeface="Arial" pitchFamily="-65" charset="0"/>
                <a:ea typeface="Arial" pitchFamily="-65" charset="0"/>
                <a:cs typeface="Arial" pitchFamily="-65" charset="0"/>
              </a:rPr>
              <a:t>on</a:t>
            </a:r>
            <a:r>
              <a:rPr lang="en-US" altLang="en-US" sz="3200" b="1" i="1" dirty="0">
                <a:solidFill>
                  <a:schemeClr val="bg1"/>
                </a:solidFill>
                <a:cs typeface="Arial" panose="020B0604020202020204" pitchFamily="34" charset="0"/>
              </a:rPr>
              <a:t> </a:t>
            </a:r>
            <a:r>
              <a:rPr lang="en-US" altLang="en-US" sz="3200" b="1" kern="0" dirty="0">
                <a:solidFill>
                  <a:srgbClr val="321959"/>
                </a:solidFill>
                <a:latin typeface="Arial" pitchFamily="-65" charset="0"/>
                <a:ea typeface="Arial" pitchFamily="-65" charset="0"/>
                <a:cs typeface="Arial" pitchFamily="-65" charset="0"/>
              </a:rPr>
              <a:t>coercive</a:t>
            </a:r>
            <a:r>
              <a:rPr lang="en-US" altLang="en-US" sz="3200" b="1" i="1" dirty="0">
                <a:solidFill>
                  <a:schemeClr val="bg1"/>
                </a:solidFill>
                <a:cs typeface="Arial" panose="020B0604020202020204" pitchFamily="34" charset="0"/>
              </a:rPr>
              <a:t> </a:t>
            </a:r>
            <a:r>
              <a:rPr lang="en-US" altLang="en-US" sz="3200" b="1" kern="0" dirty="0">
                <a:solidFill>
                  <a:srgbClr val="321959"/>
                </a:solidFill>
                <a:latin typeface="Arial" pitchFamily="-65" charset="0"/>
                <a:ea typeface="Arial" pitchFamily="-65" charset="0"/>
                <a:cs typeface="Arial" pitchFamily="-65" charset="0"/>
              </a:rPr>
              <a:t>control</a:t>
            </a:r>
          </a:p>
          <a:p>
            <a:pPr lvl="1" algn="ctr">
              <a:lnSpc>
                <a:spcPct val="80000"/>
              </a:lnSpc>
              <a:spcBef>
                <a:spcPct val="50000"/>
              </a:spcBef>
              <a:buFontTx/>
              <a:buNone/>
            </a:pPr>
            <a:r>
              <a:rPr lang="en-US" altLang="en-US" dirty="0">
                <a:solidFill>
                  <a:srgbClr val="000000"/>
                </a:solidFill>
                <a:cs typeface="Arial" panose="020B0604020202020204" pitchFamily="34" charset="0"/>
              </a:rPr>
              <a:t> </a:t>
            </a:r>
          </a:p>
        </p:txBody>
      </p:sp>
      <p:sp>
        <p:nvSpPr>
          <p:cNvPr id="15363" name="Rectangle 3"/>
          <p:cNvSpPr>
            <a:spLocks noChangeArrowheads="1"/>
          </p:cNvSpPr>
          <p:nvPr/>
        </p:nvSpPr>
        <p:spPr bwMode="auto">
          <a:xfrm>
            <a:off x="0" y="381000"/>
            <a:ext cx="8915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200">
                <a:solidFill>
                  <a:schemeClr val="tx1"/>
                </a:solidFill>
                <a:latin typeface="Arial" panose="020B0604020202020204" pitchFamily="34" charset="0"/>
                <a:ea typeface="ヒラギノ角ゴ Pro W3" pitchFamily="-9" charset="-128"/>
              </a:defRPr>
            </a:lvl1pPr>
            <a:lvl2pPr marL="742950" indent="-285750">
              <a:spcBef>
                <a:spcPct val="20000"/>
              </a:spcBef>
              <a:buChar char="–"/>
              <a:defRPr>
                <a:solidFill>
                  <a:schemeClr val="tx1"/>
                </a:solidFill>
                <a:latin typeface="Arial" panose="020B0604020202020204" pitchFamily="34" charset="0"/>
                <a:ea typeface="ヒラギノ角ゴ Pro W3" pitchFamily="-9" charset="-128"/>
              </a:defRPr>
            </a:lvl2pPr>
            <a:lvl3pPr marL="1143000" indent="-228600">
              <a:spcBef>
                <a:spcPct val="20000"/>
              </a:spcBef>
              <a:buChar char="•"/>
              <a:defRPr sz="1600">
                <a:solidFill>
                  <a:schemeClr val="tx1"/>
                </a:solidFill>
                <a:latin typeface="Arial" panose="020B0604020202020204" pitchFamily="34" charset="0"/>
                <a:ea typeface="ヒラギノ角ゴ Pro W3" pitchFamily="-9" charset="-128"/>
              </a:defRPr>
            </a:lvl3pPr>
            <a:lvl4pPr marL="1600200" indent="-228600">
              <a:spcBef>
                <a:spcPct val="20000"/>
              </a:spcBef>
              <a:buChar char="–"/>
              <a:defRPr sz="1400">
                <a:solidFill>
                  <a:schemeClr val="tx1"/>
                </a:solidFill>
                <a:latin typeface="Arial" panose="020B0604020202020204" pitchFamily="34" charset="0"/>
                <a:ea typeface="ヒラギノ角ゴ Pro W3" pitchFamily="-9" charset="-128"/>
              </a:defRPr>
            </a:lvl4pPr>
            <a:lvl5pPr marL="2057400" indent="-228600">
              <a:spcBef>
                <a:spcPct val="20000"/>
              </a:spcBef>
              <a:buChar char="»"/>
              <a:defRPr sz="1400">
                <a:solidFill>
                  <a:schemeClr val="tx1"/>
                </a:solidFill>
                <a:latin typeface="Arial" panose="020B0604020202020204" pitchFamily="34" charset="0"/>
                <a:ea typeface="ヒラギノ角ゴ Pro W3" pitchFamily="-9"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9pPr>
          </a:lstStyle>
          <a:p>
            <a:pPr algn="ctr">
              <a:spcBef>
                <a:spcPct val="0"/>
              </a:spcBef>
              <a:buFontTx/>
              <a:buNone/>
            </a:pPr>
            <a:endParaRPr lang="en-US" altLang="en-US" sz="4400" b="1">
              <a:solidFill>
                <a:srgbClr val="000000"/>
              </a:solidFill>
              <a:cs typeface="Arial" panose="020B0604020202020204" pitchFamily="34" charset="0"/>
            </a:endParaRPr>
          </a:p>
        </p:txBody>
      </p:sp>
      <p:sp>
        <p:nvSpPr>
          <p:cNvPr id="7" name="TextBox 6"/>
          <p:cNvSpPr txBox="1">
            <a:spLocks noChangeArrowheads="1"/>
          </p:cNvSpPr>
          <p:nvPr/>
        </p:nvSpPr>
        <p:spPr bwMode="auto">
          <a:xfrm>
            <a:off x="731838" y="2971800"/>
            <a:ext cx="6096000" cy="646113"/>
          </a:xfrm>
          <a:prstGeom prst="rect">
            <a:avLst/>
          </a:prstGeom>
          <a:solidFill>
            <a:srgbClr val="552579"/>
          </a:solidFill>
          <a:ln w="9525">
            <a:solidFill>
              <a:schemeClr val="bg1"/>
            </a:solidFill>
            <a:miter lim="800000"/>
            <a:headEnd/>
            <a:tailEnd/>
          </a:ln>
        </p:spPr>
        <p:txBody>
          <a:bodyPr>
            <a:spAutoFit/>
          </a:bodyPr>
          <a:lstStyle>
            <a:lvl1pPr>
              <a:spcBef>
                <a:spcPct val="20000"/>
              </a:spcBef>
              <a:buChar char="•"/>
              <a:defRPr sz="2200">
                <a:solidFill>
                  <a:schemeClr val="tx1"/>
                </a:solidFill>
                <a:latin typeface="Arial" panose="020B0604020202020204" pitchFamily="34" charset="0"/>
                <a:ea typeface="ヒラギノ角ゴ Pro W3" pitchFamily="-9" charset="-128"/>
              </a:defRPr>
            </a:lvl1pPr>
            <a:lvl2pPr marL="742950" indent="-285750">
              <a:spcBef>
                <a:spcPct val="20000"/>
              </a:spcBef>
              <a:buChar char="–"/>
              <a:defRPr>
                <a:solidFill>
                  <a:schemeClr val="tx1"/>
                </a:solidFill>
                <a:latin typeface="Arial" panose="020B0604020202020204" pitchFamily="34" charset="0"/>
                <a:ea typeface="ヒラギノ角ゴ Pro W3" pitchFamily="-9" charset="-128"/>
              </a:defRPr>
            </a:lvl2pPr>
            <a:lvl3pPr marL="1143000" indent="-228600">
              <a:spcBef>
                <a:spcPct val="20000"/>
              </a:spcBef>
              <a:buChar char="•"/>
              <a:defRPr sz="1600">
                <a:solidFill>
                  <a:schemeClr val="tx1"/>
                </a:solidFill>
                <a:latin typeface="Arial" panose="020B0604020202020204" pitchFamily="34" charset="0"/>
                <a:ea typeface="ヒラギノ角ゴ Pro W3" pitchFamily="-9" charset="-128"/>
              </a:defRPr>
            </a:lvl3pPr>
            <a:lvl4pPr marL="1600200" indent="-228600">
              <a:spcBef>
                <a:spcPct val="20000"/>
              </a:spcBef>
              <a:buChar char="–"/>
              <a:defRPr sz="1400">
                <a:solidFill>
                  <a:schemeClr val="tx1"/>
                </a:solidFill>
                <a:latin typeface="Arial" panose="020B0604020202020204" pitchFamily="34" charset="0"/>
                <a:ea typeface="ヒラギノ角ゴ Pro W3" pitchFamily="-9" charset="-128"/>
              </a:defRPr>
            </a:lvl4pPr>
            <a:lvl5pPr marL="2057400" indent="-228600">
              <a:spcBef>
                <a:spcPct val="20000"/>
              </a:spcBef>
              <a:buChar char="»"/>
              <a:defRPr sz="1400">
                <a:solidFill>
                  <a:schemeClr val="tx1"/>
                </a:solidFill>
                <a:latin typeface="Arial" panose="020B0604020202020204" pitchFamily="34" charset="0"/>
                <a:ea typeface="ヒラギノ角ゴ Pro W3" pitchFamily="-9"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9pPr>
          </a:lstStyle>
          <a:p>
            <a:pPr eaLnBrk="1" hangingPunct="1">
              <a:spcBef>
                <a:spcPct val="0"/>
              </a:spcBef>
              <a:buFontTx/>
              <a:buNone/>
            </a:pPr>
            <a:r>
              <a:rPr lang="en-US" altLang="en-US" sz="3600" dirty="0">
                <a:solidFill>
                  <a:srgbClr val="FFFFFF"/>
                </a:solidFill>
                <a:cs typeface="Arial" panose="020B0604020202020204" pitchFamily="34" charset="0"/>
              </a:rPr>
              <a:t>Woman Abuse</a:t>
            </a:r>
          </a:p>
        </p:txBody>
      </p:sp>
      <p:sp>
        <p:nvSpPr>
          <p:cNvPr id="2" name="TextBox 1"/>
          <p:cNvSpPr txBox="1">
            <a:spLocks noChangeArrowheads="1"/>
          </p:cNvSpPr>
          <p:nvPr/>
        </p:nvSpPr>
        <p:spPr bwMode="auto">
          <a:xfrm>
            <a:off x="731838" y="3941763"/>
            <a:ext cx="79248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200">
                <a:solidFill>
                  <a:schemeClr val="tx1"/>
                </a:solidFill>
                <a:latin typeface="Arial" panose="020B0604020202020204" pitchFamily="34" charset="0"/>
                <a:ea typeface="ヒラギノ角ゴ Pro W3" pitchFamily="-9" charset="-128"/>
              </a:defRPr>
            </a:lvl1pPr>
            <a:lvl2pPr marL="742950" indent="-285750">
              <a:spcBef>
                <a:spcPct val="20000"/>
              </a:spcBef>
              <a:buChar char="–"/>
              <a:defRPr>
                <a:solidFill>
                  <a:schemeClr val="tx1"/>
                </a:solidFill>
                <a:latin typeface="Arial" panose="020B0604020202020204" pitchFamily="34" charset="0"/>
                <a:ea typeface="ヒラギノ角ゴ Pro W3" pitchFamily="-9" charset="-128"/>
              </a:defRPr>
            </a:lvl2pPr>
            <a:lvl3pPr marL="1143000" indent="-228600">
              <a:spcBef>
                <a:spcPct val="20000"/>
              </a:spcBef>
              <a:buChar char="•"/>
              <a:defRPr sz="1600">
                <a:solidFill>
                  <a:schemeClr val="tx1"/>
                </a:solidFill>
                <a:latin typeface="Arial" panose="020B0604020202020204" pitchFamily="34" charset="0"/>
                <a:ea typeface="ヒラギノ角ゴ Pro W3" pitchFamily="-9" charset="-128"/>
              </a:defRPr>
            </a:lvl3pPr>
            <a:lvl4pPr marL="1600200" indent="-228600">
              <a:spcBef>
                <a:spcPct val="20000"/>
              </a:spcBef>
              <a:buChar char="–"/>
              <a:defRPr sz="1400">
                <a:solidFill>
                  <a:schemeClr val="tx1"/>
                </a:solidFill>
                <a:latin typeface="Arial" panose="020B0604020202020204" pitchFamily="34" charset="0"/>
                <a:ea typeface="ヒラギノ角ゴ Pro W3" pitchFamily="-9" charset="-128"/>
              </a:defRPr>
            </a:lvl4pPr>
            <a:lvl5pPr marL="2057400" indent="-228600">
              <a:spcBef>
                <a:spcPct val="20000"/>
              </a:spcBef>
              <a:buChar char="»"/>
              <a:defRPr sz="1400">
                <a:solidFill>
                  <a:schemeClr val="tx1"/>
                </a:solidFill>
                <a:latin typeface="Arial" panose="020B0604020202020204" pitchFamily="34" charset="0"/>
                <a:ea typeface="ヒラギノ角ゴ Pro W3" pitchFamily="-9"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9pPr>
          </a:lstStyle>
          <a:p>
            <a:pPr eaLnBrk="1" hangingPunct="1">
              <a:spcBef>
                <a:spcPct val="0"/>
              </a:spcBef>
              <a:buFontTx/>
              <a:buNone/>
            </a:pPr>
            <a:r>
              <a:rPr lang="en-CA" altLang="en-US" sz="2400" dirty="0">
                <a:solidFill>
                  <a:srgbClr val="000000"/>
                </a:solidFill>
                <a:cs typeface="Arial" panose="020B0604020202020204" pitchFamily="34" charset="0"/>
              </a:rPr>
              <a:t>There are men who experience coercive control. They also  need to be supported and encouraged to seek help.</a:t>
            </a:r>
          </a:p>
          <a:p>
            <a:pPr eaLnBrk="1" hangingPunct="1">
              <a:spcBef>
                <a:spcPct val="0"/>
              </a:spcBef>
              <a:buFontTx/>
              <a:buNone/>
            </a:pPr>
            <a:endParaRPr lang="en-CA" altLang="en-US" sz="2400" dirty="0">
              <a:solidFill>
                <a:srgbClr val="000000"/>
              </a:solidFill>
              <a:cs typeface="Arial" panose="020B0604020202020204" pitchFamily="34" charset="0"/>
            </a:endParaRPr>
          </a:p>
          <a:p>
            <a:pPr eaLnBrk="1" hangingPunct="1">
              <a:spcBef>
                <a:spcPct val="0"/>
              </a:spcBef>
              <a:buFontTx/>
              <a:buNone/>
            </a:pPr>
            <a:r>
              <a:rPr lang="en-CA" altLang="en-US" sz="2400" dirty="0">
                <a:solidFill>
                  <a:srgbClr val="000000"/>
                </a:solidFill>
                <a:cs typeface="Arial" panose="020B0604020202020204" pitchFamily="34" charset="0"/>
              </a:rPr>
              <a:t>Domestic violence also occurs in same sex relationships.</a:t>
            </a:r>
          </a:p>
        </p:txBody>
      </p:sp>
      <p:sp>
        <p:nvSpPr>
          <p:cNvPr id="15366" name="Rectangle 7"/>
          <p:cNvSpPr>
            <a:spLocks noChangeArrowheads="1"/>
          </p:cNvSpPr>
          <p:nvPr/>
        </p:nvSpPr>
        <p:spPr bwMode="auto">
          <a:xfrm>
            <a:off x="731838" y="1865311"/>
            <a:ext cx="7239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200">
                <a:solidFill>
                  <a:schemeClr val="tx1"/>
                </a:solidFill>
                <a:latin typeface="Arial" panose="020B0604020202020204" pitchFamily="34" charset="0"/>
                <a:ea typeface="ヒラギノ角ゴ Pro W3" pitchFamily="-9" charset="-128"/>
              </a:defRPr>
            </a:lvl1pPr>
            <a:lvl2pPr marL="742950" indent="-285750">
              <a:spcBef>
                <a:spcPct val="20000"/>
              </a:spcBef>
              <a:buChar char="–"/>
              <a:defRPr>
                <a:solidFill>
                  <a:schemeClr val="tx1"/>
                </a:solidFill>
                <a:latin typeface="Arial" panose="020B0604020202020204" pitchFamily="34" charset="0"/>
                <a:ea typeface="ヒラギノ角ゴ Pro W3" pitchFamily="-9" charset="-128"/>
              </a:defRPr>
            </a:lvl2pPr>
            <a:lvl3pPr marL="1143000" indent="-228600">
              <a:spcBef>
                <a:spcPct val="20000"/>
              </a:spcBef>
              <a:buChar char="•"/>
              <a:defRPr sz="1600">
                <a:solidFill>
                  <a:schemeClr val="tx1"/>
                </a:solidFill>
                <a:latin typeface="Arial" panose="020B0604020202020204" pitchFamily="34" charset="0"/>
                <a:ea typeface="ヒラギノ角ゴ Pro W3" pitchFamily="-9" charset="-128"/>
              </a:defRPr>
            </a:lvl3pPr>
            <a:lvl4pPr marL="1600200" indent="-228600">
              <a:spcBef>
                <a:spcPct val="20000"/>
              </a:spcBef>
              <a:buChar char="–"/>
              <a:defRPr sz="1400">
                <a:solidFill>
                  <a:schemeClr val="tx1"/>
                </a:solidFill>
                <a:latin typeface="Arial" panose="020B0604020202020204" pitchFamily="34" charset="0"/>
                <a:ea typeface="ヒラギノ角ゴ Pro W3" pitchFamily="-9" charset="-128"/>
              </a:defRPr>
            </a:lvl4pPr>
            <a:lvl5pPr marL="2057400" indent="-228600">
              <a:spcBef>
                <a:spcPct val="20000"/>
              </a:spcBef>
              <a:buChar char="»"/>
              <a:defRPr sz="1400">
                <a:solidFill>
                  <a:schemeClr val="tx1"/>
                </a:solidFill>
                <a:latin typeface="Arial" panose="020B0604020202020204" pitchFamily="34" charset="0"/>
                <a:ea typeface="ヒラギノ角ゴ Pro W3" pitchFamily="-9"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9pPr>
          </a:lstStyle>
          <a:p>
            <a:pPr>
              <a:spcBef>
                <a:spcPct val="0"/>
              </a:spcBef>
              <a:buFontTx/>
              <a:buNone/>
            </a:pPr>
            <a:r>
              <a:rPr lang="en-CA" altLang="en-US" sz="2400" dirty="0"/>
              <a:t>Abusive partner uses violence as a tactic to control and coerce</a:t>
            </a:r>
          </a:p>
        </p:txBody>
      </p:sp>
    </p:spTree>
    <p:custDataLst>
      <p:tags r:id="rId1"/>
    </p:custDataLst>
    <p:extLst>
      <p:ext uri="{BB962C8B-B14F-4D97-AF65-F5344CB8AC3E}">
        <p14:creationId xmlns:p14="http://schemas.microsoft.com/office/powerpoint/2010/main" val="31041680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ChangeArrowheads="1"/>
          </p:cNvSpPr>
          <p:nvPr/>
        </p:nvSpPr>
        <p:spPr bwMode="auto">
          <a:xfrm>
            <a:off x="19050" y="1066800"/>
            <a:ext cx="9144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2200">
                <a:solidFill>
                  <a:schemeClr val="tx1"/>
                </a:solidFill>
                <a:latin typeface="Arial" panose="020B0604020202020204" pitchFamily="34" charset="0"/>
                <a:ea typeface="ヒラギノ角ゴ Pro W3" pitchFamily="-9" charset="-128"/>
              </a:defRPr>
            </a:lvl1pPr>
            <a:lvl2pPr marL="742950" indent="-285750">
              <a:spcBef>
                <a:spcPct val="20000"/>
              </a:spcBef>
              <a:buChar char="–"/>
              <a:defRPr>
                <a:solidFill>
                  <a:schemeClr val="tx1"/>
                </a:solidFill>
                <a:latin typeface="Arial" panose="020B0604020202020204" pitchFamily="34" charset="0"/>
                <a:ea typeface="ヒラギノ角ゴ Pro W3" pitchFamily="-9" charset="-128"/>
              </a:defRPr>
            </a:lvl2pPr>
            <a:lvl3pPr marL="1143000" indent="-228600">
              <a:spcBef>
                <a:spcPct val="20000"/>
              </a:spcBef>
              <a:buChar char="•"/>
              <a:defRPr sz="1600">
                <a:solidFill>
                  <a:schemeClr val="tx1"/>
                </a:solidFill>
                <a:latin typeface="Arial" panose="020B0604020202020204" pitchFamily="34" charset="0"/>
                <a:ea typeface="ヒラギノ角ゴ Pro W3" pitchFamily="-9" charset="-128"/>
              </a:defRPr>
            </a:lvl3pPr>
            <a:lvl4pPr marL="1600200" indent="-228600">
              <a:spcBef>
                <a:spcPct val="20000"/>
              </a:spcBef>
              <a:buChar char="–"/>
              <a:defRPr sz="1400">
                <a:solidFill>
                  <a:schemeClr val="tx1"/>
                </a:solidFill>
                <a:latin typeface="Arial" panose="020B0604020202020204" pitchFamily="34" charset="0"/>
                <a:ea typeface="ヒラギノ角ゴ Pro W3" pitchFamily="-9" charset="-128"/>
              </a:defRPr>
            </a:lvl4pPr>
            <a:lvl5pPr marL="2057400" indent="-228600">
              <a:spcBef>
                <a:spcPct val="20000"/>
              </a:spcBef>
              <a:buChar char="»"/>
              <a:defRPr sz="1400">
                <a:solidFill>
                  <a:schemeClr val="tx1"/>
                </a:solidFill>
                <a:latin typeface="Arial" panose="020B0604020202020204" pitchFamily="34" charset="0"/>
                <a:ea typeface="ヒラギノ角ゴ Pro W3" pitchFamily="-9"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ヒラギノ角ゴ Pro W3" pitchFamily="-9" charset="-128"/>
              </a:defRPr>
            </a:lvl9pPr>
          </a:lstStyle>
          <a:p>
            <a:pPr algn="ctr">
              <a:spcBef>
                <a:spcPct val="0"/>
              </a:spcBef>
              <a:buFontTx/>
              <a:buNone/>
            </a:pPr>
            <a:r>
              <a:rPr lang="en-CA" altLang="en-US" sz="3200" b="1" kern="0" dirty="0">
                <a:solidFill>
                  <a:srgbClr val="321959"/>
                </a:solidFill>
                <a:latin typeface="Arial" pitchFamily="-65" charset="0"/>
                <a:ea typeface="Arial" pitchFamily="-65" charset="0"/>
                <a:cs typeface="Arial" pitchFamily="-65" charset="0"/>
              </a:rPr>
              <a:t>What</a:t>
            </a:r>
            <a:r>
              <a:rPr lang="en-CA" altLang="en-US" sz="3200" b="1" i="1" dirty="0">
                <a:solidFill>
                  <a:schemeClr val="bg1"/>
                </a:solidFill>
                <a:cs typeface="Arial" panose="020B0604020202020204" pitchFamily="34" charset="0"/>
              </a:rPr>
              <a:t> </a:t>
            </a:r>
            <a:r>
              <a:rPr lang="en-CA" altLang="en-US" sz="3200" b="1" kern="0" dirty="0">
                <a:solidFill>
                  <a:srgbClr val="321959"/>
                </a:solidFill>
                <a:latin typeface="Arial" pitchFamily="-65" charset="0"/>
                <a:ea typeface="Arial" pitchFamily="-65" charset="0"/>
                <a:cs typeface="Arial" pitchFamily="-65" charset="0"/>
              </a:rPr>
              <a:t>Does</a:t>
            </a:r>
            <a:r>
              <a:rPr lang="en-CA" altLang="en-US" sz="3200" b="1" i="1" dirty="0">
                <a:solidFill>
                  <a:schemeClr val="bg1"/>
                </a:solidFill>
                <a:cs typeface="Arial" panose="020B0604020202020204" pitchFamily="34" charset="0"/>
              </a:rPr>
              <a:t> </a:t>
            </a:r>
            <a:r>
              <a:rPr lang="en-CA" altLang="en-US" sz="3200" b="1" kern="0" dirty="0">
                <a:solidFill>
                  <a:srgbClr val="321959"/>
                </a:solidFill>
                <a:latin typeface="Arial" pitchFamily="-65" charset="0"/>
                <a:ea typeface="Arial" pitchFamily="-65" charset="0"/>
                <a:cs typeface="Arial" pitchFamily="-65" charset="0"/>
              </a:rPr>
              <a:t>Woman</a:t>
            </a:r>
            <a:r>
              <a:rPr lang="en-CA" altLang="en-US" sz="3200" b="1" i="1" dirty="0">
                <a:solidFill>
                  <a:schemeClr val="bg1"/>
                </a:solidFill>
                <a:cs typeface="Arial" panose="020B0604020202020204" pitchFamily="34" charset="0"/>
              </a:rPr>
              <a:t> </a:t>
            </a:r>
            <a:r>
              <a:rPr lang="en-CA" altLang="en-US" sz="3200" b="1" kern="0" dirty="0">
                <a:solidFill>
                  <a:srgbClr val="321959"/>
                </a:solidFill>
                <a:latin typeface="Arial" pitchFamily="-65" charset="0"/>
                <a:ea typeface="Arial" pitchFamily="-65" charset="0"/>
                <a:cs typeface="Arial" pitchFamily="-65" charset="0"/>
              </a:rPr>
              <a:t>Abuse</a:t>
            </a:r>
            <a:r>
              <a:rPr lang="en-CA" altLang="en-US" sz="3200" b="1" i="1" dirty="0">
                <a:solidFill>
                  <a:schemeClr val="bg1"/>
                </a:solidFill>
                <a:cs typeface="Arial" panose="020B0604020202020204" pitchFamily="34" charset="0"/>
              </a:rPr>
              <a:t> </a:t>
            </a:r>
            <a:r>
              <a:rPr lang="en-CA" altLang="en-US" sz="3200" b="1" kern="0" dirty="0">
                <a:solidFill>
                  <a:srgbClr val="321959"/>
                </a:solidFill>
                <a:latin typeface="Arial" pitchFamily="-65" charset="0"/>
                <a:ea typeface="Arial" pitchFamily="-65" charset="0"/>
                <a:cs typeface="Arial" pitchFamily="-65" charset="0"/>
              </a:rPr>
              <a:t>Look</a:t>
            </a:r>
            <a:r>
              <a:rPr lang="en-CA" altLang="en-US" sz="3200" b="1" i="1" dirty="0">
                <a:solidFill>
                  <a:schemeClr val="bg1"/>
                </a:solidFill>
                <a:cs typeface="Arial" panose="020B0604020202020204" pitchFamily="34" charset="0"/>
              </a:rPr>
              <a:t> </a:t>
            </a:r>
            <a:r>
              <a:rPr lang="en-CA" altLang="en-US" sz="3200" b="1" kern="0" dirty="0">
                <a:solidFill>
                  <a:srgbClr val="321959"/>
                </a:solidFill>
                <a:latin typeface="Arial" pitchFamily="-65" charset="0"/>
                <a:ea typeface="Arial" pitchFamily="-65" charset="0"/>
                <a:cs typeface="Arial" pitchFamily="-65" charset="0"/>
              </a:rPr>
              <a:t>Like?</a:t>
            </a:r>
            <a:endParaRPr lang="en-US" altLang="en-US" sz="3200" b="1" kern="0" dirty="0">
              <a:solidFill>
                <a:srgbClr val="321959"/>
              </a:solidFill>
              <a:latin typeface="Arial" pitchFamily="-65" charset="0"/>
              <a:ea typeface="Arial" pitchFamily="-65" charset="0"/>
              <a:cs typeface="Arial" pitchFamily="-65" charset="0"/>
            </a:endParaRPr>
          </a:p>
        </p:txBody>
      </p:sp>
      <p:pic>
        <p:nvPicPr>
          <p:cNvPr id="174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981" y="2133600"/>
            <a:ext cx="8682037" cy="381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6504333"/>
      </p:ext>
    </p:extLst>
  </p:cSld>
  <p:clrMapOvr>
    <a:masterClrMapping/>
  </p:clrMapOvr>
  <p:transition spd="slow">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46"/>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9"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9"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7252</TotalTime>
  <Words>4015</Words>
  <Application>Microsoft Office PowerPoint</Application>
  <PresentationFormat>On-screen Show (4:3)</PresentationFormat>
  <Paragraphs>378</Paragraphs>
  <Slides>46</Slides>
  <Notes>40</Notes>
  <HiddenSlides>0</HiddenSlides>
  <MMClips>3</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Blank Presentation</vt:lpstr>
      <vt:lpstr>PowerPoint Presentation</vt:lpstr>
      <vt:lpstr>Why are we here?</vt:lpstr>
      <vt:lpstr>PowerPoint Presentation</vt:lpstr>
      <vt:lpstr>PowerPoint Presentation</vt:lpstr>
      <vt:lpstr>Types of Domestic Violence</vt:lpstr>
      <vt:lpstr>PowerPoint Presentation</vt:lpstr>
      <vt:lpstr>PowerPoint Presentation</vt:lpstr>
      <vt:lpstr>PowerPoint Presentation</vt:lpstr>
      <vt:lpstr>PowerPoint Presentation</vt:lpstr>
      <vt:lpstr>   Ellen Pence</vt:lpstr>
      <vt:lpstr>PowerPoint Presentation</vt:lpstr>
      <vt:lpstr>PowerPoint Presentation</vt:lpstr>
      <vt:lpstr>Women at Greater Risk</vt:lpstr>
      <vt:lpstr>Women at Greater Risk</vt:lpstr>
      <vt:lpstr>Purpose of the Campaign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Frequency of Common Risk Factors</vt:lpstr>
      <vt:lpstr>Documentary  “What everyone should know about woman abuse.”</vt:lpstr>
      <vt:lpstr>PowerPoint Presentation</vt:lpstr>
      <vt:lpstr>What Warning Signs Did You See? What High Risk Factors were Present? </vt:lpstr>
      <vt:lpstr>I’m a neighbour, friend, family member…</vt:lpstr>
      <vt:lpstr>The Power of Isolation </vt:lpstr>
      <vt:lpstr>Behaviours Designed to Interrupt Isolation   </vt:lpstr>
      <vt:lpstr>PowerPoint Presentation</vt:lpstr>
      <vt:lpstr>PowerPoint Presentation</vt:lpstr>
      <vt:lpstr>PowerPoint Presentation</vt:lpstr>
      <vt:lpstr>Start with Heart</vt:lpstr>
      <vt:lpstr>Let’s Practice</vt:lpstr>
      <vt:lpstr>Practice - SEE it / NAME it / CHECK it </vt:lpstr>
      <vt:lpstr>See it / Name it / Check it - SNCit!   </vt:lpstr>
      <vt:lpstr>PowerPoint Presentation</vt:lpstr>
      <vt:lpstr>Why Doesn’t She Leave?  </vt:lpstr>
      <vt:lpstr>Safety Planning</vt:lpstr>
      <vt:lpstr>What Can I Say?   </vt:lpstr>
      <vt:lpstr>PowerPoint Presentation</vt:lpstr>
      <vt:lpstr>PowerPoint Presentation</vt:lpstr>
      <vt:lpstr>PowerPoint Presentation</vt:lpstr>
      <vt:lpstr>PowerPoint Presentation</vt:lpstr>
      <vt:lpstr>PowerPoint Presentation</vt:lpstr>
    </vt:vector>
  </TitlesOfParts>
  <Company>Jeff Wies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Jeff Wies</dc:creator>
  <cp:lastModifiedBy>Elsa Barreto</cp:lastModifiedBy>
  <cp:revision>194</cp:revision>
  <dcterms:created xsi:type="dcterms:W3CDTF">2013-11-14T17:07:04Z</dcterms:created>
  <dcterms:modified xsi:type="dcterms:W3CDTF">2014-04-03T18:28:53Z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0B78D849-0F59-4BCD-9124-CCEB618B504E</vt:lpwstr>
  </property>
  <property fmtid="{D5CDD505-2E9C-101B-9397-08002B2CF9AE}" pid="3" name="ArticulatePath">
    <vt:lpwstr>NFF_Core_Community_website</vt:lpwstr>
  </property>
</Properties>
</file>